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ks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1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3" r:id="rId8"/>
    <p:sldMasterId id="2147483745" r:id="rId9"/>
    <p:sldMasterId id="2147483757" r:id="rId10"/>
    <p:sldMasterId id="2147483769" r:id="rId11"/>
    <p:sldMasterId id="2147483773" r:id="rId12"/>
  </p:sldMasterIdLst>
  <p:notesMasterIdLst>
    <p:notesMasterId r:id="rId32"/>
  </p:notesMasterIdLst>
  <p:sldIdLst>
    <p:sldId id="280" r:id="rId13"/>
    <p:sldId id="281" r:id="rId14"/>
    <p:sldId id="282" r:id="rId15"/>
    <p:sldId id="283" r:id="rId16"/>
    <p:sldId id="284" r:id="rId17"/>
    <p:sldId id="285" r:id="rId18"/>
    <p:sldId id="260" r:id="rId19"/>
    <p:sldId id="286" r:id="rId20"/>
    <p:sldId id="287" r:id="rId21"/>
    <p:sldId id="275" r:id="rId22"/>
    <p:sldId id="288" r:id="rId23"/>
    <p:sldId id="290" r:id="rId24"/>
    <p:sldId id="291" r:id="rId25"/>
    <p:sldId id="289" r:id="rId26"/>
    <p:sldId id="293" r:id="rId27"/>
    <p:sldId id="294" r:id="rId28"/>
    <p:sldId id="292" r:id="rId29"/>
    <p:sldId id="295" r:id="rId30"/>
    <p:sldId id="29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5296689-616D-4301-9901-886F124E6CB7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Introduction and data management" id="{BD0DD74D-C7F6-45A7-86D5-F4D980A80057}">
          <p14:sldIdLst>
            <p14:sldId id="260"/>
            <p14:sldId id="286"/>
            <p14:sldId id="287"/>
          </p14:sldIdLst>
        </p14:section>
        <p14:section name="SVM" id="{B6F6B603-B01B-48D1-A727-DA73FCFA202B}">
          <p14:sldIdLst>
            <p14:sldId id="275"/>
            <p14:sldId id="288"/>
            <p14:sldId id="290"/>
            <p14:sldId id="291"/>
            <p14:sldId id="289"/>
          </p14:sldIdLst>
        </p14:section>
        <p14:section name="CART" id="{371CDDAB-CB81-4C65-B7F9-F7A18533743B}">
          <p14:sldIdLst>
            <p14:sldId id="293"/>
            <p14:sldId id="294"/>
          </p14:sldIdLst>
        </p14:section>
        <p14:section name="Conclusion" id="{14C83A2C-B334-4D42-A154-D9ECAE5078B7}">
          <p14:sldIdLst>
            <p14:sldId id="292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2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C22FE-1496-4894-A004-72685EB93D93}" type="datetimeFigureOut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8EC88E-231D-455E-B8F6-B39C8376AF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40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640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019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4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60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255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73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24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750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27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50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D3EA3B-D2E9-4E05-9324-5750E33A805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607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5B250-560F-4177-B916-FBC014D60538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95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67293-2EB7-4986-9CA5-06B6D7DEA443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26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0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67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5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42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19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89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9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80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4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3C82-805D-4B04-A26C-FDD43628C338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14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0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76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4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6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0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22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2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92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4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7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6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11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6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3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8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3C820-A0D6-488F-B7EF-471D326B02D2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43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5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8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1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7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1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9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8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52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83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1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4DBD-93C8-41D1-8253-BA8CA2AD6120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3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2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93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5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5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24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60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54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29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2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C107-4E35-4A78-A212-F720ECCC941E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92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9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0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99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726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58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6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3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75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21C2-B2CD-4DD5-931B-89C18BF4E86C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7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15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4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2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972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5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98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9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D662D-5C14-405A-A498-D61B5B2C7EDE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6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4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65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97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8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7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1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046"/>
            <a:ext cx="9144000" cy="238887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6"/>
            <a:ext cx="9144000" cy="165544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7BF3996-A43E-4076-844F-A0C6CD649035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9F07017-EFDC-4E86-8952-CEA250892253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22435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653C3F9-6BF8-43BD-9831-496D76FC7370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4655B8FA-A1C0-4B73-A22F-EAF3C7E1F000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7569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690"/>
            <a:ext cx="10515600" cy="2851786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146"/>
            <a:ext cx="10515600" cy="1501140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00F835D-5E71-4BF2-A654-D2A0551A8D63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8A44914-6D79-4FC3-8A6D-CBE68985EB0D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64890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80A2-12E6-498E-A925-5953356D867B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452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C37D2428-67B3-4822-8DF8-96DFEA8A2F10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E2D0D24-011F-4A17-8BB7-96DF342C1B2A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2783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760"/>
            <a:ext cx="10515600" cy="132588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2116"/>
            <a:ext cx="5158316" cy="8229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6"/>
            <a:ext cx="5158316" cy="36842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2116"/>
            <a:ext cx="5183717" cy="822960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717" cy="368427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5A4227D-AC77-4549-8E1E-7C0D6A393C40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0312997-6119-413F-884C-88FE01CF6941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3087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8B631D7-CE8B-40BA-A2D8-1A66BA8F23B4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EA61A4A-769D-4AAD-A1E5-4D84E7904773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679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90AA0E2-ADE3-410A-837F-902A14AD6AA8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764301BA-915D-4120-9249-402111547279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74131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6790"/>
            <a:ext cx="6172200" cy="4874896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1D99924A-BA48-4795-8917-E8A535E32055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D833ADE-1A1E-422D-9055-4537BB2F9659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9824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6790"/>
            <a:ext cx="6172200" cy="4874896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lvl="0"/>
            <a:endParaRPr lang="zh-CN" altLang="en-US" noProof="0" smtClean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43D7F8A-3875-4931-896F-BFB89A38ECA7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2253044-B040-434D-8F48-FCC43E7337D5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5010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D59E0DE-B1AA-4F3E-9B19-D4BA20BA6FC2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FF193B6F-1166-41EB-B121-14D64471DB17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021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320"/>
            <a:ext cx="2743200" cy="585216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320"/>
            <a:ext cx="8026400" cy="585216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418016E-6292-4BEB-BCD6-F1D483451028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BC74E6C-01E3-4DB5-81D1-E5DD8EE7B83E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8469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C79C17B-B9BB-4EFE-939E-80D24AEB5B36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731BB1F-A518-4392-9C97-156DA05C69EB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89537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7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C89BD-D3CE-49A2-AF6F-3F17CE31D938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15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9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78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46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08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2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5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4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71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1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8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439BB-EA6D-4DC8-813B-A9B14FCD6512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94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7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82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7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93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31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5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4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4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1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75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4E309-D002-486F-9D13-A5A0C90A6A23}" type="datetime1">
              <a:rPr lang="zh-TW" altLang="en-US" smtClean="0"/>
              <a:t>2017/6/21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83423-47BF-4A02-9476-F007BD2813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462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6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288751" y="139351"/>
            <a:ext cx="585478" cy="585478"/>
            <a:chOff x="2437833" y="314534"/>
            <a:chExt cx="1152000" cy="1152000"/>
          </a:xfrm>
        </p:grpSpPr>
        <p:sp>
          <p:nvSpPr>
            <p:cNvPr id="8" name="椭圆 7"/>
            <p:cNvSpPr/>
            <p:nvPr/>
          </p:nvSpPr>
          <p:spPr>
            <a:xfrm>
              <a:off x="2437833" y="314534"/>
              <a:ext cx="1152000" cy="11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2648003" y="466909"/>
              <a:ext cx="727648" cy="869694"/>
              <a:chOff x="2228" y="130"/>
              <a:chExt cx="794" cy="949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228" y="130"/>
                <a:ext cx="794" cy="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2287" y="120"/>
                <a:ext cx="256" cy="526"/>
              </a:xfrm>
              <a:custGeom>
                <a:avLst/>
                <a:gdLst>
                  <a:gd name="T0" fmla="*/ 98 w 107"/>
                  <a:gd name="T1" fmla="*/ 78 h 221"/>
                  <a:gd name="T2" fmla="*/ 29 w 107"/>
                  <a:gd name="T3" fmla="*/ 217 h 221"/>
                  <a:gd name="T4" fmla="*/ 9 w 107"/>
                  <a:gd name="T5" fmla="*/ 63 h 221"/>
                  <a:gd name="T6" fmla="*/ 65 w 107"/>
                  <a:gd name="T7" fmla="*/ 4 h 221"/>
                  <a:gd name="T8" fmla="*/ 98 w 107"/>
                  <a:gd name="T9" fmla="*/ 7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21">
                    <a:moveTo>
                      <a:pt x="98" y="78"/>
                    </a:moveTo>
                    <a:cubicBezTo>
                      <a:pt x="88" y="137"/>
                      <a:pt x="53" y="221"/>
                      <a:pt x="29" y="217"/>
                    </a:cubicBezTo>
                    <a:cubicBezTo>
                      <a:pt x="5" y="213"/>
                      <a:pt x="0" y="122"/>
                      <a:pt x="9" y="63"/>
                    </a:cubicBezTo>
                    <a:cubicBezTo>
                      <a:pt x="19" y="4"/>
                      <a:pt x="40" y="0"/>
                      <a:pt x="65" y="4"/>
                    </a:cubicBezTo>
                    <a:cubicBezTo>
                      <a:pt x="89" y="8"/>
                      <a:pt x="107" y="19"/>
                      <a:pt x="98" y="78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342" y="313"/>
                <a:ext cx="110" cy="240"/>
              </a:xfrm>
              <a:custGeom>
                <a:avLst/>
                <a:gdLst>
                  <a:gd name="T0" fmla="*/ 42 w 46"/>
                  <a:gd name="T1" fmla="*/ 36 h 101"/>
                  <a:gd name="T2" fmla="*/ 12 w 46"/>
                  <a:gd name="T3" fmla="*/ 100 h 101"/>
                  <a:gd name="T4" fmla="*/ 5 w 46"/>
                  <a:gd name="T5" fmla="*/ 30 h 101"/>
                  <a:gd name="T6" fmla="*/ 28 w 46"/>
                  <a:gd name="T7" fmla="*/ 2 h 101"/>
                  <a:gd name="T8" fmla="*/ 42 w 46"/>
                  <a:gd name="T9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">
                    <a:moveTo>
                      <a:pt x="42" y="36"/>
                    </a:moveTo>
                    <a:cubicBezTo>
                      <a:pt x="37" y="63"/>
                      <a:pt x="22" y="101"/>
                      <a:pt x="12" y="100"/>
                    </a:cubicBezTo>
                    <a:cubicBezTo>
                      <a:pt x="2" y="98"/>
                      <a:pt x="0" y="56"/>
                      <a:pt x="5" y="30"/>
                    </a:cubicBezTo>
                    <a:cubicBezTo>
                      <a:pt x="9" y="3"/>
                      <a:pt x="18" y="0"/>
                      <a:pt x="28" y="2"/>
                    </a:cubicBezTo>
                    <a:cubicBezTo>
                      <a:pt x="39" y="4"/>
                      <a:pt x="46" y="9"/>
                      <a:pt x="42" y="3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700" y="120"/>
                <a:ext cx="258" cy="526"/>
              </a:xfrm>
              <a:custGeom>
                <a:avLst/>
                <a:gdLst>
                  <a:gd name="T0" fmla="*/ 10 w 108"/>
                  <a:gd name="T1" fmla="*/ 78 h 221"/>
                  <a:gd name="T2" fmla="*/ 79 w 108"/>
                  <a:gd name="T3" fmla="*/ 217 h 221"/>
                  <a:gd name="T4" fmla="*/ 98 w 108"/>
                  <a:gd name="T5" fmla="*/ 63 h 221"/>
                  <a:gd name="T6" fmla="*/ 43 w 108"/>
                  <a:gd name="T7" fmla="*/ 4 h 221"/>
                  <a:gd name="T8" fmla="*/ 10 w 108"/>
                  <a:gd name="T9" fmla="*/ 7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21">
                    <a:moveTo>
                      <a:pt x="10" y="78"/>
                    </a:moveTo>
                    <a:cubicBezTo>
                      <a:pt x="20" y="137"/>
                      <a:pt x="54" y="221"/>
                      <a:pt x="79" y="217"/>
                    </a:cubicBezTo>
                    <a:cubicBezTo>
                      <a:pt x="103" y="213"/>
                      <a:pt x="108" y="122"/>
                      <a:pt x="98" y="63"/>
                    </a:cubicBezTo>
                    <a:cubicBezTo>
                      <a:pt x="89" y="4"/>
                      <a:pt x="68" y="0"/>
                      <a:pt x="43" y="4"/>
                    </a:cubicBezTo>
                    <a:cubicBezTo>
                      <a:pt x="19" y="8"/>
                      <a:pt x="0" y="19"/>
                      <a:pt x="10" y="78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793" y="313"/>
                <a:ext cx="107" cy="240"/>
              </a:xfrm>
              <a:custGeom>
                <a:avLst/>
                <a:gdLst>
                  <a:gd name="T0" fmla="*/ 4 w 45"/>
                  <a:gd name="T1" fmla="*/ 36 h 101"/>
                  <a:gd name="T2" fmla="*/ 34 w 45"/>
                  <a:gd name="T3" fmla="*/ 100 h 101"/>
                  <a:gd name="T4" fmla="*/ 41 w 45"/>
                  <a:gd name="T5" fmla="*/ 30 h 101"/>
                  <a:gd name="T6" fmla="*/ 17 w 45"/>
                  <a:gd name="T7" fmla="*/ 2 h 101"/>
                  <a:gd name="T8" fmla="*/ 4 w 45"/>
                  <a:gd name="T9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01">
                    <a:moveTo>
                      <a:pt x="4" y="36"/>
                    </a:moveTo>
                    <a:cubicBezTo>
                      <a:pt x="9" y="63"/>
                      <a:pt x="24" y="101"/>
                      <a:pt x="34" y="100"/>
                    </a:cubicBezTo>
                    <a:cubicBezTo>
                      <a:pt x="44" y="98"/>
                      <a:pt x="45" y="56"/>
                      <a:pt x="41" y="30"/>
                    </a:cubicBezTo>
                    <a:cubicBezTo>
                      <a:pt x="36" y="3"/>
                      <a:pt x="28" y="0"/>
                      <a:pt x="17" y="2"/>
                    </a:cubicBezTo>
                    <a:cubicBezTo>
                      <a:pt x="7" y="4"/>
                      <a:pt x="0" y="9"/>
                      <a:pt x="4" y="3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2178" y="408"/>
                <a:ext cx="887" cy="678"/>
              </a:xfrm>
              <a:custGeom>
                <a:avLst/>
                <a:gdLst>
                  <a:gd name="T0" fmla="*/ 347 w 372"/>
                  <a:gd name="T1" fmla="*/ 146 h 285"/>
                  <a:gd name="T2" fmla="*/ 186 w 372"/>
                  <a:gd name="T3" fmla="*/ 283 h 285"/>
                  <a:gd name="T4" fmla="*/ 26 w 372"/>
                  <a:gd name="T5" fmla="*/ 146 h 285"/>
                  <a:gd name="T6" fmla="*/ 186 w 372"/>
                  <a:gd name="T7" fmla="*/ 2 h 285"/>
                  <a:gd name="T8" fmla="*/ 347 w 372"/>
                  <a:gd name="T9" fmla="*/ 14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5">
                    <a:moveTo>
                      <a:pt x="347" y="146"/>
                    </a:moveTo>
                    <a:cubicBezTo>
                      <a:pt x="372" y="236"/>
                      <a:pt x="313" y="285"/>
                      <a:pt x="186" y="283"/>
                    </a:cubicBezTo>
                    <a:cubicBezTo>
                      <a:pt x="60" y="285"/>
                      <a:pt x="0" y="236"/>
                      <a:pt x="26" y="146"/>
                    </a:cubicBezTo>
                    <a:cubicBezTo>
                      <a:pt x="47" y="56"/>
                      <a:pt x="107" y="0"/>
                      <a:pt x="186" y="2"/>
                    </a:cubicBezTo>
                    <a:cubicBezTo>
                      <a:pt x="266" y="0"/>
                      <a:pt x="326" y="56"/>
                      <a:pt x="347" y="146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>
                <a:off x="2302" y="825"/>
                <a:ext cx="102" cy="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>
                <a:off x="2841" y="825"/>
                <a:ext cx="102" cy="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2762" y="706"/>
                <a:ext cx="141" cy="76"/>
              </a:xfrm>
              <a:custGeom>
                <a:avLst/>
                <a:gdLst>
                  <a:gd name="T0" fmla="*/ 1 w 59"/>
                  <a:gd name="T1" fmla="*/ 0 h 32"/>
                  <a:gd name="T2" fmla="*/ 0 w 59"/>
                  <a:gd name="T3" fmla="*/ 6 h 32"/>
                  <a:gd name="T4" fmla="*/ 29 w 59"/>
                  <a:gd name="T5" fmla="*/ 32 h 32"/>
                  <a:gd name="T6" fmla="*/ 59 w 59"/>
                  <a:gd name="T7" fmla="*/ 6 h 32"/>
                  <a:gd name="T8" fmla="*/ 58 w 59"/>
                  <a:gd name="T9" fmla="*/ 0 h 32"/>
                  <a:gd name="T10" fmla="*/ 1 w 59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2">
                    <a:moveTo>
                      <a:pt x="1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21"/>
                      <a:pt x="13" y="32"/>
                      <a:pt x="29" y="32"/>
                    </a:cubicBezTo>
                    <a:cubicBezTo>
                      <a:pt x="45" y="32"/>
                      <a:pt x="59" y="21"/>
                      <a:pt x="59" y="6"/>
                    </a:cubicBezTo>
                    <a:cubicBezTo>
                      <a:pt x="59" y="4"/>
                      <a:pt x="58" y="2"/>
                      <a:pt x="5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H="1">
                <a:off x="2757" y="710"/>
                <a:ext cx="153" cy="0"/>
              </a:xfrm>
              <a:prstGeom prst="line">
                <a:avLst/>
              </a:prstGeom>
              <a:noFill/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2342" y="706"/>
                <a:ext cx="139" cy="76"/>
              </a:xfrm>
              <a:custGeom>
                <a:avLst/>
                <a:gdLst>
                  <a:gd name="T0" fmla="*/ 58 w 58"/>
                  <a:gd name="T1" fmla="*/ 0 h 32"/>
                  <a:gd name="T2" fmla="*/ 58 w 58"/>
                  <a:gd name="T3" fmla="*/ 6 h 32"/>
                  <a:gd name="T4" fmla="*/ 29 w 58"/>
                  <a:gd name="T5" fmla="*/ 32 h 32"/>
                  <a:gd name="T6" fmla="*/ 0 w 58"/>
                  <a:gd name="T7" fmla="*/ 6 h 32"/>
                  <a:gd name="T8" fmla="*/ 1 w 58"/>
                  <a:gd name="T9" fmla="*/ 0 h 32"/>
                  <a:gd name="T10" fmla="*/ 58 w 58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32">
                    <a:moveTo>
                      <a:pt x="58" y="0"/>
                    </a:moveTo>
                    <a:cubicBezTo>
                      <a:pt x="58" y="2"/>
                      <a:pt x="58" y="4"/>
                      <a:pt x="58" y="6"/>
                    </a:cubicBezTo>
                    <a:cubicBezTo>
                      <a:pt x="58" y="21"/>
                      <a:pt x="45" y="32"/>
                      <a:pt x="29" y="32"/>
                    </a:cubicBezTo>
                    <a:cubicBezTo>
                      <a:pt x="13" y="32"/>
                      <a:pt x="0" y="21"/>
                      <a:pt x="0" y="6"/>
                    </a:cubicBezTo>
                    <a:cubicBezTo>
                      <a:pt x="0" y="4"/>
                      <a:pt x="0" y="2"/>
                      <a:pt x="1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2328" y="710"/>
                <a:ext cx="153" cy="0"/>
              </a:xfrm>
              <a:prstGeom prst="line">
                <a:avLst/>
              </a:prstGeom>
              <a:noFill/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2619" y="872"/>
                <a:ext cx="36" cy="114"/>
              </a:xfrm>
              <a:custGeom>
                <a:avLst/>
                <a:gdLst>
                  <a:gd name="T0" fmla="*/ 0 w 15"/>
                  <a:gd name="T1" fmla="*/ 48 h 48"/>
                  <a:gd name="T2" fmla="*/ 15 w 15"/>
                  <a:gd name="T3" fmla="*/ 33 h 48"/>
                  <a:gd name="T4" fmla="*/ 11 w 15"/>
                  <a:gd name="T5" fmla="*/ 24 h 48"/>
                  <a:gd name="T6" fmla="*/ 15 w 15"/>
                  <a:gd name="T7" fmla="*/ 14 h 48"/>
                  <a:gd name="T8" fmla="*/ 0 w 1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8">
                    <a:moveTo>
                      <a:pt x="0" y="48"/>
                    </a:moveTo>
                    <a:cubicBezTo>
                      <a:pt x="8" y="48"/>
                      <a:pt x="15" y="41"/>
                      <a:pt x="15" y="33"/>
                    </a:cubicBezTo>
                    <a:cubicBezTo>
                      <a:pt x="15" y="30"/>
                      <a:pt x="13" y="26"/>
                      <a:pt x="11" y="24"/>
                    </a:cubicBezTo>
                    <a:cubicBezTo>
                      <a:pt x="13" y="21"/>
                      <a:pt x="15" y="18"/>
                      <a:pt x="15" y="14"/>
                    </a:cubicBezTo>
                    <a:cubicBezTo>
                      <a:pt x="15" y="7"/>
                      <a:pt x="8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329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245686-53AF-4F5D-BF0E-77042899559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B7D939-80D8-4518-B8EE-DC26D1E2DA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1288751" y="139351"/>
            <a:ext cx="585478" cy="585478"/>
            <a:chOff x="2437833" y="314534"/>
            <a:chExt cx="1152000" cy="1152000"/>
          </a:xfrm>
        </p:grpSpPr>
        <p:sp>
          <p:nvSpPr>
            <p:cNvPr id="8" name="椭圆 7"/>
            <p:cNvSpPr/>
            <p:nvPr/>
          </p:nvSpPr>
          <p:spPr>
            <a:xfrm>
              <a:off x="2437833" y="314534"/>
              <a:ext cx="1152000" cy="115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9" name="Group 4"/>
            <p:cNvGrpSpPr>
              <a:grpSpLocks noChangeAspect="1"/>
            </p:cNvGrpSpPr>
            <p:nvPr/>
          </p:nvGrpSpPr>
          <p:grpSpPr bwMode="auto">
            <a:xfrm>
              <a:off x="2648003" y="466909"/>
              <a:ext cx="727648" cy="869694"/>
              <a:chOff x="2228" y="130"/>
              <a:chExt cx="794" cy="949"/>
            </a:xfrm>
          </p:grpSpPr>
          <p:sp>
            <p:nvSpPr>
              <p:cNvPr id="1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228" y="130"/>
                <a:ext cx="794" cy="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Freeform 5"/>
              <p:cNvSpPr>
                <a:spLocks/>
              </p:cNvSpPr>
              <p:nvPr/>
            </p:nvSpPr>
            <p:spPr bwMode="auto">
              <a:xfrm>
                <a:off x="2287" y="120"/>
                <a:ext cx="256" cy="526"/>
              </a:xfrm>
              <a:custGeom>
                <a:avLst/>
                <a:gdLst>
                  <a:gd name="T0" fmla="*/ 98 w 107"/>
                  <a:gd name="T1" fmla="*/ 78 h 221"/>
                  <a:gd name="T2" fmla="*/ 29 w 107"/>
                  <a:gd name="T3" fmla="*/ 217 h 221"/>
                  <a:gd name="T4" fmla="*/ 9 w 107"/>
                  <a:gd name="T5" fmla="*/ 63 h 221"/>
                  <a:gd name="T6" fmla="*/ 65 w 107"/>
                  <a:gd name="T7" fmla="*/ 4 h 221"/>
                  <a:gd name="T8" fmla="*/ 98 w 107"/>
                  <a:gd name="T9" fmla="*/ 7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221">
                    <a:moveTo>
                      <a:pt x="98" y="78"/>
                    </a:moveTo>
                    <a:cubicBezTo>
                      <a:pt x="88" y="137"/>
                      <a:pt x="53" y="221"/>
                      <a:pt x="29" y="217"/>
                    </a:cubicBezTo>
                    <a:cubicBezTo>
                      <a:pt x="5" y="213"/>
                      <a:pt x="0" y="122"/>
                      <a:pt x="9" y="63"/>
                    </a:cubicBezTo>
                    <a:cubicBezTo>
                      <a:pt x="19" y="4"/>
                      <a:pt x="40" y="0"/>
                      <a:pt x="65" y="4"/>
                    </a:cubicBezTo>
                    <a:cubicBezTo>
                      <a:pt x="89" y="8"/>
                      <a:pt x="107" y="19"/>
                      <a:pt x="98" y="78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342" y="313"/>
                <a:ext cx="110" cy="240"/>
              </a:xfrm>
              <a:custGeom>
                <a:avLst/>
                <a:gdLst>
                  <a:gd name="T0" fmla="*/ 42 w 46"/>
                  <a:gd name="T1" fmla="*/ 36 h 101"/>
                  <a:gd name="T2" fmla="*/ 12 w 46"/>
                  <a:gd name="T3" fmla="*/ 100 h 101"/>
                  <a:gd name="T4" fmla="*/ 5 w 46"/>
                  <a:gd name="T5" fmla="*/ 30 h 101"/>
                  <a:gd name="T6" fmla="*/ 28 w 46"/>
                  <a:gd name="T7" fmla="*/ 2 h 101"/>
                  <a:gd name="T8" fmla="*/ 42 w 46"/>
                  <a:gd name="T9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01">
                    <a:moveTo>
                      <a:pt x="42" y="36"/>
                    </a:moveTo>
                    <a:cubicBezTo>
                      <a:pt x="37" y="63"/>
                      <a:pt x="22" y="101"/>
                      <a:pt x="12" y="100"/>
                    </a:cubicBezTo>
                    <a:cubicBezTo>
                      <a:pt x="2" y="98"/>
                      <a:pt x="0" y="56"/>
                      <a:pt x="5" y="30"/>
                    </a:cubicBezTo>
                    <a:cubicBezTo>
                      <a:pt x="9" y="3"/>
                      <a:pt x="18" y="0"/>
                      <a:pt x="28" y="2"/>
                    </a:cubicBezTo>
                    <a:cubicBezTo>
                      <a:pt x="39" y="4"/>
                      <a:pt x="46" y="9"/>
                      <a:pt x="42" y="3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2700" y="120"/>
                <a:ext cx="258" cy="526"/>
              </a:xfrm>
              <a:custGeom>
                <a:avLst/>
                <a:gdLst>
                  <a:gd name="T0" fmla="*/ 10 w 108"/>
                  <a:gd name="T1" fmla="*/ 78 h 221"/>
                  <a:gd name="T2" fmla="*/ 79 w 108"/>
                  <a:gd name="T3" fmla="*/ 217 h 221"/>
                  <a:gd name="T4" fmla="*/ 98 w 108"/>
                  <a:gd name="T5" fmla="*/ 63 h 221"/>
                  <a:gd name="T6" fmla="*/ 43 w 108"/>
                  <a:gd name="T7" fmla="*/ 4 h 221"/>
                  <a:gd name="T8" fmla="*/ 10 w 108"/>
                  <a:gd name="T9" fmla="*/ 78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221">
                    <a:moveTo>
                      <a:pt x="10" y="78"/>
                    </a:moveTo>
                    <a:cubicBezTo>
                      <a:pt x="20" y="137"/>
                      <a:pt x="54" y="221"/>
                      <a:pt x="79" y="217"/>
                    </a:cubicBezTo>
                    <a:cubicBezTo>
                      <a:pt x="103" y="213"/>
                      <a:pt x="108" y="122"/>
                      <a:pt x="98" y="63"/>
                    </a:cubicBezTo>
                    <a:cubicBezTo>
                      <a:pt x="89" y="4"/>
                      <a:pt x="68" y="0"/>
                      <a:pt x="43" y="4"/>
                    </a:cubicBezTo>
                    <a:cubicBezTo>
                      <a:pt x="19" y="8"/>
                      <a:pt x="0" y="19"/>
                      <a:pt x="10" y="78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2793" y="313"/>
                <a:ext cx="107" cy="240"/>
              </a:xfrm>
              <a:custGeom>
                <a:avLst/>
                <a:gdLst>
                  <a:gd name="T0" fmla="*/ 4 w 45"/>
                  <a:gd name="T1" fmla="*/ 36 h 101"/>
                  <a:gd name="T2" fmla="*/ 34 w 45"/>
                  <a:gd name="T3" fmla="*/ 100 h 101"/>
                  <a:gd name="T4" fmla="*/ 41 w 45"/>
                  <a:gd name="T5" fmla="*/ 30 h 101"/>
                  <a:gd name="T6" fmla="*/ 17 w 45"/>
                  <a:gd name="T7" fmla="*/ 2 h 101"/>
                  <a:gd name="T8" fmla="*/ 4 w 45"/>
                  <a:gd name="T9" fmla="*/ 3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01">
                    <a:moveTo>
                      <a:pt x="4" y="36"/>
                    </a:moveTo>
                    <a:cubicBezTo>
                      <a:pt x="9" y="63"/>
                      <a:pt x="24" y="101"/>
                      <a:pt x="34" y="100"/>
                    </a:cubicBezTo>
                    <a:cubicBezTo>
                      <a:pt x="44" y="98"/>
                      <a:pt x="45" y="56"/>
                      <a:pt x="41" y="30"/>
                    </a:cubicBezTo>
                    <a:cubicBezTo>
                      <a:pt x="36" y="3"/>
                      <a:pt x="28" y="0"/>
                      <a:pt x="17" y="2"/>
                    </a:cubicBezTo>
                    <a:cubicBezTo>
                      <a:pt x="7" y="4"/>
                      <a:pt x="0" y="9"/>
                      <a:pt x="4" y="3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2178" y="408"/>
                <a:ext cx="887" cy="678"/>
              </a:xfrm>
              <a:custGeom>
                <a:avLst/>
                <a:gdLst>
                  <a:gd name="T0" fmla="*/ 347 w 372"/>
                  <a:gd name="T1" fmla="*/ 146 h 285"/>
                  <a:gd name="T2" fmla="*/ 186 w 372"/>
                  <a:gd name="T3" fmla="*/ 283 h 285"/>
                  <a:gd name="T4" fmla="*/ 26 w 372"/>
                  <a:gd name="T5" fmla="*/ 146 h 285"/>
                  <a:gd name="T6" fmla="*/ 186 w 372"/>
                  <a:gd name="T7" fmla="*/ 2 h 285"/>
                  <a:gd name="T8" fmla="*/ 347 w 372"/>
                  <a:gd name="T9" fmla="*/ 14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2" h="285">
                    <a:moveTo>
                      <a:pt x="347" y="146"/>
                    </a:moveTo>
                    <a:cubicBezTo>
                      <a:pt x="372" y="236"/>
                      <a:pt x="313" y="285"/>
                      <a:pt x="186" y="283"/>
                    </a:cubicBezTo>
                    <a:cubicBezTo>
                      <a:pt x="60" y="285"/>
                      <a:pt x="0" y="236"/>
                      <a:pt x="26" y="146"/>
                    </a:cubicBezTo>
                    <a:cubicBezTo>
                      <a:pt x="47" y="56"/>
                      <a:pt x="107" y="0"/>
                      <a:pt x="186" y="2"/>
                    </a:cubicBezTo>
                    <a:cubicBezTo>
                      <a:pt x="266" y="0"/>
                      <a:pt x="326" y="56"/>
                      <a:pt x="347" y="146"/>
                    </a:cubicBezTo>
                    <a:close/>
                  </a:path>
                </a:pathLst>
              </a:custGeom>
              <a:solidFill>
                <a:srgbClr val="F7F5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Oval 10"/>
              <p:cNvSpPr>
                <a:spLocks noChangeArrowheads="1"/>
              </p:cNvSpPr>
              <p:nvPr/>
            </p:nvSpPr>
            <p:spPr bwMode="auto">
              <a:xfrm>
                <a:off x="2302" y="825"/>
                <a:ext cx="102" cy="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Oval 11"/>
              <p:cNvSpPr>
                <a:spLocks noChangeArrowheads="1"/>
              </p:cNvSpPr>
              <p:nvPr/>
            </p:nvSpPr>
            <p:spPr bwMode="auto">
              <a:xfrm>
                <a:off x="2841" y="825"/>
                <a:ext cx="102" cy="4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2762" y="706"/>
                <a:ext cx="141" cy="76"/>
              </a:xfrm>
              <a:custGeom>
                <a:avLst/>
                <a:gdLst>
                  <a:gd name="T0" fmla="*/ 1 w 59"/>
                  <a:gd name="T1" fmla="*/ 0 h 32"/>
                  <a:gd name="T2" fmla="*/ 0 w 59"/>
                  <a:gd name="T3" fmla="*/ 6 h 32"/>
                  <a:gd name="T4" fmla="*/ 29 w 59"/>
                  <a:gd name="T5" fmla="*/ 32 h 32"/>
                  <a:gd name="T6" fmla="*/ 59 w 59"/>
                  <a:gd name="T7" fmla="*/ 6 h 32"/>
                  <a:gd name="T8" fmla="*/ 58 w 59"/>
                  <a:gd name="T9" fmla="*/ 0 h 32"/>
                  <a:gd name="T10" fmla="*/ 1 w 59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32">
                    <a:moveTo>
                      <a:pt x="1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21"/>
                      <a:pt x="13" y="32"/>
                      <a:pt x="29" y="32"/>
                    </a:cubicBezTo>
                    <a:cubicBezTo>
                      <a:pt x="45" y="32"/>
                      <a:pt x="59" y="21"/>
                      <a:pt x="59" y="6"/>
                    </a:cubicBezTo>
                    <a:cubicBezTo>
                      <a:pt x="59" y="4"/>
                      <a:pt x="58" y="2"/>
                      <a:pt x="58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H="1">
                <a:off x="2757" y="710"/>
                <a:ext cx="153" cy="0"/>
              </a:xfrm>
              <a:prstGeom prst="line">
                <a:avLst/>
              </a:prstGeom>
              <a:noFill/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2342" y="706"/>
                <a:ext cx="139" cy="76"/>
              </a:xfrm>
              <a:custGeom>
                <a:avLst/>
                <a:gdLst>
                  <a:gd name="T0" fmla="*/ 58 w 58"/>
                  <a:gd name="T1" fmla="*/ 0 h 32"/>
                  <a:gd name="T2" fmla="*/ 58 w 58"/>
                  <a:gd name="T3" fmla="*/ 6 h 32"/>
                  <a:gd name="T4" fmla="*/ 29 w 58"/>
                  <a:gd name="T5" fmla="*/ 32 h 32"/>
                  <a:gd name="T6" fmla="*/ 0 w 58"/>
                  <a:gd name="T7" fmla="*/ 6 h 32"/>
                  <a:gd name="T8" fmla="*/ 1 w 58"/>
                  <a:gd name="T9" fmla="*/ 0 h 32"/>
                  <a:gd name="T10" fmla="*/ 58 w 58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32">
                    <a:moveTo>
                      <a:pt x="58" y="0"/>
                    </a:moveTo>
                    <a:cubicBezTo>
                      <a:pt x="58" y="2"/>
                      <a:pt x="58" y="4"/>
                      <a:pt x="58" y="6"/>
                    </a:cubicBezTo>
                    <a:cubicBezTo>
                      <a:pt x="58" y="21"/>
                      <a:pt x="45" y="32"/>
                      <a:pt x="29" y="32"/>
                    </a:cubicBezTo>
                    <a:cubicBezTo>
                      <a:pt x="13" y="32"/>
                      <a:pt x="0" y="21"/>
                      <a:pt x="0" y="6"/>
                    </a:cubicBezTo>
                    <a:cubicBezTo>
                      <a:pt x="0" y="4"/>
                      <a:pt x="0" y="2"/>
                      <a:pt x="1" y="0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>
                <a:off x="2328" y="710"/>
                <a:ext cx="153" cy="0"/>
              </a:xfrm>
              <a:prstGeom prst="line">
                <a:avLst/>
              </a:prstGeom>
              <a:noFill/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2619" y="872"/>
                <a:ext cx="36" cy="114"/>
              </a:xfrm>
              <a:custGeom>
                <a:avLst/>
                <a:gdLst>
                  <a:gd name="T0" fmla="*/ 0 w 15"/>
                  <a:gd name="T1" fmla="*/ 48 h 48"/>
                  <a:gd name="T2" fmla="*/ 15 w 15"/>
                  <a:gd name="T3" fmla="*/ 33 h 48"/>
                  <a:gd name="T4" fmla="*/ 11 w 15"/>
                  <a:gd name="T5" fmla="*/ 24 h 48"/>
                  <a:gd name="T6" fmla="*/ 15 w 15"/>
                  <a:gd name="T7" fmla="*/ 14 h 48"/>
                  <a:gd name="T8" fmla="*/ 0 w 15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8">
                    <a:moveTo>
                      <a:pt x="0" y="48"/>
                    </a:moveTo>
                    <a:cubicBezTo>
                      <a:pt x="8" y="48"/>
                      <a:pt x="15" y="41"/>
                      <a:pt x="15" y="33"/>
                    </a:cubicBezTo>
                    <a:cubicBezTo>
                      <a:pt x="15" y="30"/>
                      <a:pt x="13" y="26"/>
                      <a:pt x="11" y="24"/>
                    </a:cubicBezTo>
                    <a:cubicBezTo>
                      <a:pt x="13" y="21"/>
                      <a:pt x="15" y="18"/>
                      <a:pt x="15" y="14"/>
                    </a:cubicBezTo>
                    <a:cubicBezTo>
                      <a:pt x="15" y="7"/>
                      <a:pt x="8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30163" cap="rnd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258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3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1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59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28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48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TW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TW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TW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TW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TW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TW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986"/>
            <a:ext cx="2844800" cy="36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40" smtClean="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4A845D3-13A4-43F0-98AA-BE801991A13C}" type="datetime1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2017/6/21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986"/>
            <a:ext cx="3860800" cy="36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40" smtClean="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986"/>
            <a:ext cx="2844800" cy="36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440" smtClean="0">
                <a:solidFill>
                  <a:srgbClr val="898989"/>
                </a:solidFill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6003D04-E1D3-4723-B289-73A4624C722D}" type="slidenum">
              <a:rPr lang="zh-CN" altLang="en-US" smtClean="0"/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2160">
              <a:solidFill>
                <a:srgbClr val="000000"/>
              </a:solidFill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4582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8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548640"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097280"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645920"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194560" algn="ctr" rtl="0" eaLnBrk="0" fontAlgn="base" hangingPunct="0">
        <a:spcBef>
          <a:spcPct val="0"/>
        </a:spcBef>
        <a:spcAft>
          <a:spcPct val="0"/>
        </a:spcAft>
        <a:defRPr sz="528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411480" indent="-41148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89154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371600" indent="-27432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920240" indent="-27432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468880" indent="-27432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F2E1A-5E97-4DA6-98A9-1C031EFFC33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B0988-8FC0-4877-AA64-EDAB5B50997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18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BE86E7-0054-4D0E-9D40-B1F3B3FD7CE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2017/6/21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3A05DC-64FB-4451-8EF2-19BCCA5B13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83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3" Type="http://schemas.openxmlformats.org/officeDocument/2006/relationships/tags" Target="../tags/tag3.xml"/><Relationship Id="rId7" Type="http://schemas.openxmlformats.org/officeDocument/2006/relationships/audio" Target="NULL" TargetMode="Externa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hyperlink" Target="https://www.youtube.com/watch?v=3liCbRZPrZA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7.xml"/><Relationship Id="rId5" Type="http://schemas.openxmlformats.org/officeDocument/2006/relationships/chart" Target="../charts/char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9.xml"/><Relationship Id="rId5" Type="http://schemas.openxmlformats.org/officeDocument/2006/relationships/chart" Target="../charts/char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0" y="1925856"/>
            <a:ext cx="7416499" cy="3412686"/>
            <a:chOff x="-119772" y="430211"/>
            <a:chExt cx="6892692" cy="3412686"/>
          </a:xfrm>
        </p:grpSpPr>
        <p:pic>
          <p:nvPicPr>
            <p:cNvPr id="1026" name="Picture 2" descr="「credit card」的圖片搜尋結果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9772" y="595157"/>
              <a:ext cx="5480523" cy="3082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等腰三角形 5"/>
            <p:cNvSpPr/>
            <p:nvPr/>
          </p:nvSpPr>
          <p:spPr>
            <a:xfrm>
              <a:off x="3980900" y="430211"/>
              <a:ext cx="2792020" cy="341268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</p:grpSp>
      <p:sp>
        <p:nvSpPr>
          <p:cNvPr id="5" name="PA_矩形 4"/>
          <p:cNvSpPr/>
          <p:nvPr>
            <p:custDataLst>
              <p:tags r:id="rId1"/>
            </p:custDataLst>
          </p:nvPr>
        </p:nvSpPr>
        <p:spPr>
          <a:xfrm>
            <a:off x="3497943" y="2574471"/>
            <a:ext cx="8694057" cy="2115457"/>
          </a:xfrm>
          <a:custGeom>
            <a:avLst/>
            <a:gdLst>
              <a:gd name="connsiteX0" fmla="*/ 0 w 8563429"/>
              <a:gd name="connsiteY0" fmla="*/ 0 h 2115457"/>
              <a:gd name="connsiteX1" fmla="*/ 8563429 w 8563429"/>
              <a:gd name="connsiteY1" fmla="*/ 0 h 2115457"/>
              <a:gd name="connsiteX2" fmla="*/ 8563429 w 8563429"/>
              <a:gd name="connsiteY2" fmla="*/ 2115457 h 2115457"/>
              <a:gd name="connsiteX3" fmla="*/ 0 w 8563429"/>
              <a:gd name="connsiteY3" fmla="*/ 2115457 h 2115457"/>
              <a:gd name="connsiteX4" fmla="*/ 0 w 8563429"/>
              <a:gd name="connsiteY4" fmla="*/ 0 h 2115457"/>
              <a:gd name="connsiteX0" fmla="*/ 943429 w 8563429"/>
              <a:gd name="connsiteY0" fmla="*/ 0 h 2115457"/>
              <a:gd name="connsiteX1" fmla="*/ 8563429 w 8563429"/>
              <a:gd name="connsiteY1" fmla="*/ 0 h 2115457"/>
              <a:gd name="connsiteX2" fmla="*/ 8563429 w 8563429"/>
              <a:gd name="connsiteY2" fmla="*/ 2115457 h 2115457"/>
              <a:gd name="connsiteX3" fmla="*/ 0 w 8563429"/>
              <a:gd name="connsiteY3" fmla="*/ 2115457 h 2115457"/>
              <a:gd name="connsiteX4" fmla="*/ 943429 w 8563429"/>
              <a:gd name="connsiteY4" fmla="*/ 0 h 211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3429" h="2115457">
                <a:moveTo>
                  <a:pt x="943429" y="0"/>
                </a:moveTo>
                <a:lnTo>
                  <a:pt x="8563429" y="0"/>
                </a:lnTo>
                <a:lnTo>
                  <a:pt x="8563429" y="2115457"/>
                </a:lnTo>
                <a:lnTo>
                  <a:pt x="0" y="2115457"/>
                </a:lnTo>
                <a:lnTo>
                  <a:pt x="943429" y="0"/>
                </a:lnTo>
                <a:close/>
              </a:path>
            </a:pathLst>
          </a:custGeom>
          <a:solidFill>
            <a:srgbClr val="F2CA1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PA_文本框 11"/>
          <p:cNvSpPr txBox="1"/>
          <p:nvPr>
            <p:custDataLst>
              <p:tags r:id="rId2"/>
            </p:custDataLst>
          </p:nvPr>
        </p:nvSpPr>
        <p:spPr>
          <a:xfrm>
            <a:off x="4479636" y="2574471"/>
            <a:ext cx="8589817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Predict Credit Card Default </a:t>
            </a:r>
            <a:r>
              <a:rPr lang="en-US" altLang="zh-CN" sz="4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Rate with Classification </a:t>
            </a:r>
            <a:r>
              <a:rPr lang="en-US" altLang="zh-CN" sz="4400" b="1" dirty="0">
                <a:solidFill>
                  <a:prstClr val="black">
                    <a:lumMod val="85000"/>
                    <a:lumOff val="1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Methods</a:t>
            </a:r>
            <a:endParaRPr kumimoji="0" lang="zh-CN" altLang="en-US" sz="44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PA_文本框 12"/>
          <p:cNvSpPr txBox="1"/>
          <p:nvPr>
            <p:custDataLst>
              <p:tags r:id="rId3"/>
            </p:custDataLst>
          </p:nvPr>
        </p:nvSpPr>
        <p:spPr>
          <a:xfrm>
            <a:off x="1444721" y="718963"/>
            <a:ext cx="1771478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Group 7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PA_椭圆 13"/>
          <p:cNvSpPr/>
          <p:nvPr>
            <p:custDataLst>
              <p:tags r:id="rId4"/>
            </p:custDataLst>
          </p:nvPr>
        </p:nvSpPr>
        <p:spPr>
          <a:xfrm>
            <a:off x="11325414" y="5944027"/>
            <a:ext cx="203200" cy="20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PA_椭圆 14"/>
          <p:cNvSpPr/>
          <p:nvPr>
            <p:custDataLst>
              <p:tags r:id="rId5"/>
            </p:custDataLst>
          </p:nvPr>
        </p:nvSpPr>
        <p:spPr>
          <a:xfrm>
            <a:off x="10968534" y="5944027"/>
            <a:ext cx="203200" cy="20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PA_椭圆 15"/>
          <p:cNvSpPr/>
          <p:nvPr>
            <p:custDataLst>
              <p:tags r:id="rId6"/>
            </p:custDataLst>
          </p:nvPr>
        </p:nvSpPr>
        <p:spPr>
          <a:xfrm>
            <a:off x="10611653" y="5944027"/>
            <a:ext cx="203200" cy="20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久石譲 - Summer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>
                  <p14:trim st="737" end="67494.425"/>
                  <p14:fade out="400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4457" y="-1717675"/>
            <a:ext cx="609600" cy="609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18853" y="4773066"/>
            <a:ext cx="6096000" cy="8853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Instructor: </a:t>
            </a: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華康中圓體" panose="020F0509000000000000" pitchFamily="49" charset="-120"/>
                <a:ea typeface="華康中圓體" panose="020F0509000000000000" pitchFamily="49" charset="-120"/>
              </a:rPr>
              <a:t>盧子彬</a:t>
            </a: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Group 7 Team members: </a:t>
            </a: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華康中圓體" panose="020F0509000000000000" pitchFamily="49" charset="-120"/>
                <a:ea typeface="華康中圓體" panose="020F0509000000000000" pitchFamily="49" charset="-120"/>
              </a:rPr>
              <a:t>余奇祐、黃慶杰</a:t>
            </a:r>
            <a:endParaRPr kumimoji="0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華康中圓體" panose="020F0509000000000000" pitchFamily="49" charset="-120"/>
              <a:ea typeface="華康中圓體" panose="020F0509000000000000" pitchFamily="49" charset="-120"/>
            </a:endParaRPr>
          </a:p>
        </p:txBody>
      </p:sp>
      <p:sp>
        <p:nvSpPr>
          <p:cNvPr id="4" name="橢圓 3"/>
          <p:cNvSpPr/>
          <p:nvPr/>
        </p:nvSpPr>
        <p:spPr>
          <a:xfrm>
            <a:off x="464457" y="508000"/>
            <a:ext cx="858981" cy="822036"/>
          </a:xfrm>
          <a:prstGeom prst="ellipse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6600" b="1" dirty="0" smtClean="0"/>
              <a:t>7</a:t>
            </a:r>
            <a:endParaRPr lang="zh-TW" altLang="en-US" sz="6600" b="1" dirty="0"/>
          </a:p>
        </p:txBody>
      </p:sp>
      <p:cxnSp>
        <p:nvCxnSpPr>
          <p:cNvPr id="17" name="直線接點 16"/>
          <p:cNvCxnSpPr/>
          <p:nvPr/>
        </p:nvCxnSpPr>
        <p:spPr>
          <a:xfrm flipV="1">
            <a:off x="3833091" y="5724137"/>
            <a:ext cx="8358909" cy="92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 flipV="1">
            <a:off x="464457" y="1431270"/>
            <a:ext cx="2685143" cy="36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 animBg="1"/>
          <p:bldP spid="12" grpId="0"/>
          <p:bldP spid="13" grpId="0"/>
          <p:bldP spid="14" grpId="0" animBg="1"/>
          <p:bldP spid="15" grpId="0" animBg="1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2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5" grpId="0" animBg="1"/>
          <p:bldP spid="12" grpId="0"/>
          <p:bldP spid="13" grpId="0"/>
          <p:bldP spid="14" grpId="0" animBg="1"/>
          <p:bldP spid="15" grpId="0" animBg="1"/>
          <p:bldP spid="16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750" y="-133350"/>
            <a:ext cx="12763500" cy="71247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>
          <a:xfrm>
            <a:off x="1676400" y="191462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Website: </a:t>
            </a:r>
            <a:r>
              <a:rPr lang="en-US" altLang="zh-TW" dirty="0" smtClean="0">
                <a:hlinkClick r:id="rId5"/>
              </a:rPr>
              <a:t>https://www.youtube.com/watch?v=3liCbRZPrZA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2" name="SVM with polynomial kernel visualiz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1708" y="-1847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97556" y="1593129"/>
            <a:ext cx="9926383" cy="1910687"/>
            <a:chOff x="5143500" y="1710208"/>
            <a:chExt cx="9927253" cy="1910687"/>
          </a:xfrm>
        </p:grpSpPr>
        <p:sp>
          <p:nvSpPr>
            <p:cNvPr id="46" name="矩形 45"/>
            <p:cNvSpPr/>
            <p:nvPr/>
          </p:nvSpPr>
          <p:spPr>
            <a:xfrm>
              <a:off x="7075895" y="1710208"/>
              <a:ext cx="7994858" cy="1910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43500" y="1710208"/>
              <a:ext cx="1911600" cy="19106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>
              <a:spLocks noEditPoints="1"/>
            </p:cNvSpPr>
            <p:nvPr/>
          </p:nvSpPr>
          <p:spPr bwMode="auto">
            <a:xfrm>
              <a:off x="5630051" y="2225348"/>
              <a:ext cx="880406" cy="880406"/>
            </a:xfrm>
            <a:custGeom>
              <a:avLst/>
              <a:gdLst>
                <a:gd name="T0" fmla="*/ 800857202 w 68"/>
                <a:gd name="T1" fmla="*/ 400430317 h 68"/>
                <a:gd name="T2" fmla="*/ 400430317 w 68"/>
                <a:gd name="T3" fmla="*/ 800857202 h 68"/>
                <a:gd name="T4" fmla="*/ 0 w 68"/>
                <a:gd name="T5" fmla="*/ 400430317 h 68"/>
                <a:gd name="T6" fmla="*/ 400430317 w 68"/>
                <a:gd name="T7" fmla="*/ 0 h 68"/>
                <a:gd name="T8" fmla="*/ 800857202 w 68"/>
                <a:gd name="T9" fmla="*/ 400430317 h 68"/>
                <a:gd name="T10" fmla="*/ 176659223 w 68"/>
                <a:gd name="T11" fmla="*/ 471091261 h 68"/>
                <a:gd name="T12" fmla="*/ 164881255 w 68"/>
                <a:gd name="T13" fmla="*/ 400430317 h 68"/>
                <a:gd name="T14" fmla="*/ 176659223 w 68"/>
                <a:gd name="T15" fmla="*/ 317987974 h 68"/>
                <a:gd name="T16" fmla="*/ 94216879 w 68"/>
                <a:gd name="T17" fmla="*/ 235545630 h 68"/>
                <a:gd name="T18" fmla="*/ 58886408 w 68"/>
                <a:gd name="T19" fmla="*/ 400430317 h 68"/>
                <a:gd name="T20" fmla="*/ 94216879 w 68"/>
                <a:gd name="T21" fmla="*/ 553533604 h 68"/>
                <a:gd name="T22" fmla="*/ 176659223 w 68"/>
                <a:gd name="T23" fmla="*/ 471091261 h 68"/>
                <a:gd name="T24" fmla="*/ 565311572 w 68"/>
                <a:gd name="T25" fmla="*/ 400430317 h 68"/>
                <a:gd name="T26" fmla="*/ 400430317 w 68"/>
                <a:gd name="T27" fmla="*/ 223767663 h 68"/>
                <a:gd name="T28" fmla="*/ 223767663 w 68"/>
                <a:gd name="T29" fmla="*/ 400430317 h 68"/>
                <a:gd name="T30" fmla="*/ 400430317 w 68"/>
                <a:gd name="T31" fmla="*/ 565311572 h 68"/>
                <a:gd name="T32" fmla="*/ 565311572 w 68"/>
                <a:gd name="T33" fmla="*/ 400430317 h 68"/>
                <a:gd name="T34" fmla="*/ 235545630 w 68"/>
                <a:gd name="T35" fmla="*/ 94216879 h 68"/>
                <a:gd name="T36" fmla="*/ 317987974 w 68"/>
                <a:gd name="T37" fmla="*/ 176659223 h 68"/>
                <a:gd name="T38" fmla="*/ 400430317 w 68"/>
                <a:gd name="T39" fmla="*/ 164881255 h 68"/>
                <a:gd name="T40" fmla="*/ 471091261 w 68"/>
                <a:gd name="T41" fmla="*/ 176659223 h 68"/>
                <a:gd name="T42" fmla="*/ 553533604 w 68"/>
                <a:gd name="T43" fmla="*/ 94216879 h 68"/>
                <a:gd name="T44" fmla="*/ 400430317 w 68"/>
                <a:gd name="T45" fmla="*/ 58886408 h 68"/>
                <a:gd name="T46" fmla="*/ 235545630 w 68"/>
                <a:gd name="T47" fmla="*/ 94216879 h 68"/>
                <a:gd name="T48" fmla="*/ 553533604 w 68"/>
                <a:gd name="T49" fmla="*/ 694862355 h 68"/>
                <a:gd name="T50" fmla="*/ 471091261 w 68"/>
                <a:gd name="T51" fmla="*/ 612420012 h 68"/>
                <a:gd name="T52" fmla="*/ 400430317 w 68"/>
                <a:gd name="T53" fmla="*/ 624197980 h 68"/>
                <a:gd name="T54" fmla="*/ 317987974 w 68"/>
                <a:gd name="T55" fmla="*/ 612420012 h 68"/>
                <a:gd name="T56" fmla="*/ 235545630 w 68"/>
                <a:gd name="T57" fmla="*/ 694862355 h 68"/>
                <a:gd name="T58" fmla="*/ 400430317 w 68"/>
                <a:gd name="T59" fmla="*/ 741970795 h 68"/>
                <a:gd name="T60" fmla="*/ 553533604 w 68"/>
                <a:gd name="T61" fmla="*/ 694862355 h 68"/>
                <a:gd name="T62" fmla="*/ 706640323 w 68"/>
                <a:gd name="T63" fmla="*/ 553533604 h 68"/>
                <a:gd name="T64" fmla="*/ 741970795 w 68"/>
                <a:gd name="T65" fmla="*/ 400430317 h 68"/>
                <a:gd name="T66" fmla="*/ 706640323 w 68"/>
                <a:gd name="T67" fmla="*/ 235545630 h 68"/>
                <a:gd name="T68" fmla="*/ 612420012 w 68"/>
                <a:gd name="T69" fmla="*/ 317987974 h 68"/>
                <a:gd name="T70" fmla="*/ 624197980 w 68"/>
                <a:gd name="T71" fmla="*/ 400430317 h 68"/>
                <a:gd name="T72" fmla="*/ 612420012 w 68"/>
                <a:gd name="T73" fmla="*/ 471091261 h 68"/>
                <a:gd name="T74" fmla="*/ 706640323 w 68"/>
                <a:gd name="T75" fmla="*/ 553533604 h 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2071">
            <a:off x="9672090" y="18718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924">
            <a:off x="10090907" y="2022995"/>
            <a:ext cx="1905000" cy="19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99">
            <a:off x="9204928" y="174211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41" y="577703"/>
            <a:ext cx="508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– Comparisons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/>
          </p:nvPr>
        </p:nvGraphicFramePr>
        <p:xfrm>
          <a:off x="2722631" y="1563380"/>
          <a:ext cx="1733744" cy="184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PA_矩形 4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083211" y="1725268"/>
            <a:ext cx="1516252" cy="15162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23001" y="1595170"/>
            <a:ext cx="6713995" cy="1776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10-fold cross-validation accuracy </a:t>
            </a:r>
            <a:r>
              <a:rPr lang="en-US" altLang="zh-CN" sz="2400" dirty="0" smtClean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rate</a:t>
            </a:r>
            <a:endParaRPr lang="en-US" altLang="zh-CN" sz="2000" dirty="0">
              <a:solidFill>
                <a:srgbClr val="333333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Data set A is better than Data </a:t>
            </a:r>
            <a:r>
              <a:rPr lang="en-US" altLang="zh-CN" sz="28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set</a:t>
            </a: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 B.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Sigmoid performed worst.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7" name="文字方塊 16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22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212453"/>
              </p:ext>
            </p:extLst>
          </p:nvPr>
        </p:nvGraphicFramePr>
        <p:xfrm>
          <a:off x="975196" y="3636015"/>
          <a:ext cx="9836725" cy="232825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67345">
                  <a:extLst>
                    <a:ext uri="{9D8B030D-6E8A-4147-A177-3AD203B41FA5}">
                      <a16:colId xmlns:a16="http://schemas.microsoft.com/office/drawing/2014/main" val="2812182421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9439530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124221529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10033097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4293709238"/>
                    </a:ext>
                  </a:extLst>
                </a:gridCol>
              </a:tblGrid>
              <a:tr h="729613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Linear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Polynomial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Radial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Sigmoid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3324244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Data</a:t>
                      </a:r>
                      <a:r>
                        <a:rPr lang="en-US" altLang="zh-TW" sz="3000" baseline="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 set A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80.37%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80.34%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80.39%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71.73%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783488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Data</a:t>
                      </a:r>
                      <a:r>
                        <a:rPr lang="en-US" altLang="zh-TW" sz="3000" baseline="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 set B</a:t>
                      </a:r>
                      <a:endParaRPr lang="zh-TW" altLang="en-US" sz="3000" dirty="0" smtClean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77.88%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77.88%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77.88%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</a:rPr>
                        <a:t>65.69%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53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895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97556" y="1593129"/>
            <a:ext cx="9926383" cy="1910687"/>
            <a:chOff x="5143500" y="1710208"/>
            <a:chExt cx="9927253" cy="1910687"/>
          </a:xfrm>
        </p:grpSpPr>
        <p:sp>
          <p:nvSpPr>
            <p:cNvPr id="46" name="矩形 45"/>
            <p:cNvSpPr/>
            <p:nvPr/>
          </p:nvSpPr>
          <p:spPr>
            <a:xfrm>
              <a:off x="7075895" y="1710208"/>
              <a:ext cx="7994858" cy="1910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43500" y="1710208"/>
              <a:ext cx="1911600" cy="19106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>
              <a:spLocks noEditPoints="1"/>
            </p:cNvSpPr>
            <p:nvPr/>
          </p:nvSpPr>
          <p:spPr bwMode="auto">
            <a:xfrm>
              <a:off x="5630051" y="2225348"/>
              <a:ext cx="880406" cy="880406"/>
            </a:xfrm>
            <a:custGeom>
              <a:avLst/>
              <a:gdLst>
                <a:gd name="T0" fmla="*/ 800857202 w 68"/>
                <a:gd name="T1" fmla="*/ 400430317 h 68"/>
                <a:gd name="T2" fmla="*/ 400430317 w 68"/>
                <a:gd name="T3" fmla="*/ 800857202 h 68"/>
                <a:gd name="T4" fmla="*/ 0 w 68"/>
                <a:gd name="T5" fmla="*/ 400430317 h 68"/>
                <a:gd name="T6" fmla="*/ 400430317 w 68"/>
                <a:gd name="T7" fmla="*/ 0 h 68"/>
                <a:gd name="T8" fmla="*/ 800857202 w 68"/>
                <a:gd name="T9" fmla="*/ 400430317 h 68"/>
                <a:gd name="T10" fmla="*/ 176659223 w 68"/>
                <a:gd name="T11" fmla="*/ 471091261 h 68"/>
                <a:gd name="T12" fmla="*/ 164881255 w 68"/>
                <a:gd name="T13" fmla="*/ 400430317 h 68"/>
                <a:gd name="T14" fmla="*/ 176659223 w 68"/>
                <a:gd name="T15" fmla="*/ 317987974 h 68"/>
                <a:gd name="T16" fmla="*/ 94216879 w 68"/>
                <a:gd name="T17" fmla="*/ 235545630 h 68"/>
                <a:gd name="T18" fmla="*/ 58886408 w 68"/>
                <a:gd name="T19" fmla="*/ 400430317 h 68"/>
                <a:gd name="T20" fmla="*/ 94216879 w 68"/>
                <a:gd name="T21" fmla="*/ 553533604 h 68"/>
                <a:gd name="T22" fmla="*/ 176659223 w 68"/>
                <a:gd name="T23" fmla="*/ 471091261 h 68"/>
                <a:gd name="T24" fmla="*/ 565311572 w 68"/>
                <a:gd name="T25" fmla="*/ 400430317 h 68"/>
                <a:gd name="T26" fmla="*/ 400430317 w 68"/>
                <a:gd name="T27" fmla="*/ 223767663 h 68"/>
                <a:gd name="T28" fmla="*/ 223767663 w 68"/>
                <a:gd name="T29" fmla="*/ 400430317 h 68"/>
                <a:gd name="T30" fmla="*/ 400430317 w 68"/>
                <a:gd name="T31" fmla="*/ 565311572 h 68"/>
                <a:gd name="T32" fmla="*/ 565311572 w 68"/>
                <a:gd name="T33" fmla="*/ 400430317 h 68"/>
                <a:gd name="T34" fmla="*/ 235545630 w 68"/>
                <a:gd name="T35" fmla="*/ 94216879 h 68"/>
                <a:gd name="T36" fmla="*/ 317987974 w 68"/>
                <a:gd name="T37" fmla="*/ 176659223 h 68"/>
                <a:gd name="T38" fmla="*/ 400430317 w 68"/>
                <a:gd name="T39" fmla="*/ 164881255 h 68"/>
                <a:gd name="T40" fmla="*/ 471091261 w 68"/>
                <a:gd name="T41" fmla="*/ 176659223 h 68"/>
                <a:gd name="T42" fmla="*/ 553533604 w 68"/>
                <a:gd name="T43" fmla="*/ 94216879 h 68"/>
                <a:gd name="T44" fmla="*/ 400430317 w 68"/>
                <a:gd name="T45" fmla="*/ 58886408 h 68"/>
                <a:gd name="T46" fmla="*/ 235545630 w 68"/>
                <a:gd name="T47" fmla="*/ 94216879 h 68"/>
                <a:gd name="T48" fmla="*/ 553533604 w 68"/>
                <a:gd name="T49" fmla="*/ 694862355 h 68"/>
                <a:gd name="T50" fmla="*/ 471091261 w 68"/>
                <a:gd name="T51" fmla="*/ 612420012 h 68"/>
                <a:gd name="T52" fmla="*/ 400430317 w 68"/>
                <a:gd name="T53" fmla="*/ 624197980 h 68"/>
                <a:gd name="T54" fmla="*/ 317987974 w 68"/>
                <a:gd name="T55" fmla="*/ 612420012 h 68"/>
                <a:gd name="T56" fmla="*/ 235545630 w 68"/>
                <a:gd name="T57" fmla="*/ 694862355 h 68"/>
                <a:gd name="T58" fmla="*/ 400430317 w 68"/>
                <a:gd name="T59" fmla="*/ 741970795 h 68"/>
                <a:gd name="T60" fmla="*/ 553533604 w 68"/>
                <a:gd name="T61" fmla="*/ 694862355 h 68"/>
                <a:gd name="T62" fmla="*/ 706640323 w 68"/>
                <a:gd name="T63" fmla="*/ 553533604 h 68"/>
                <a:gd name="T64" fmla="*/ 741970795 w 68"/>
                <a:gd name="T65" fmla="*/ 400430317 h 68"/>
                <a:gd name="T66" fmla="*/ 706640323 w 68"/>
                <a:gd name="T67" fmla="*/ 235545630 h 68"/>
                <a:gd name="T68" fmla="*/ 612420012 w 68"/>
                <a:gd name="T69" fmla="*/ 317987974 h 68"/>
                <a:gd name="T70" fmla="*/ 624197980 w 68"/>
                <a:gd name="T71" fmla="*/ 400430317 h 68"/>
                <a:gd name="T72" fmla="*/ 612420012 w 68"/>
                <a:gd name="T73" fmla="*/ 471091261 h 68"/>
                <a:gd name="T74" fmla="*/ 706640323 w 68"/>
                <a:gd name="T75" fmla="*/ 553533604 h 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41" y="577703"/>
            <a:ext cx="508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 – Comparisons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/>
          </p:nvPr>
        </p:nvGraphicFramePr>
        <p:xfrm>
          <a:off x="2722631" y="1563380"/>
          <a:ext cx="1733744" cy="184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" name="PA_矩形 4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083211" y="1725268"/>
            <a:ext cx="1516252" cy="15162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23001" y="1595170"/>
            <a:ext cx="67139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Running time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Linear spent the least time.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7" name="文字方塊 16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22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574204"/>
              </p:ext>
            </p:extLst>
          </p:nvPr>
        </p:nvGraphicFramePr>
        <p:xfrm>
          <a:off x="975196" y="3636015"/>
          <a:ext cx="9836725" cy="232825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67345">
                  <a:extLst>
                    <a:ext uri="{9D8B030D-6E8A-4147-A177-3AD203B41FA5}">
                      <a16:colId xmlns:a16="http://schemas.microsoft.com/office/drawing/2014/main" val="2812182421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069439530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124221529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10033097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4293709238"/>
                    </a:ext>
                  </a:extLst>
                </a:gridCol>
              </a:tblGrid>
              <a:tr h="729613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Polynomial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Radial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Sigmoid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3324244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A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8.29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10.67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29.89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10.11</a:t>
                      </a:r>
                      <a:r>
                        <a:rPr lang="en-US" altLang="zh-TW" sz="3000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sz="3000" baseline="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05783488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B</a:t>
                      </a:r>
                      <a:endParaRPr lang="zh-TW" altLang="en-US" sz="3000" dirty="0" smtClean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3.44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rgbClr val="FF0000"/>
                          </a:solidFill>
                        </a:rPr>
                        <a:t>1.39 hours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25.14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12.89 </a:t>
                      </a:r>
                      <a:r>
                        <a:rPr lang="en-US" altLang="zh-TW" sz="3000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53886"/>
                  </a:ext>
                </a:extLst>
              </a:tr>
            </a:tbl>
          </a:graphicData>
        </a:graphic>
      </p:graphicFrame>
      <p:pic>
        <p:nvPicPr>
          <p:cNvPr id="17410" name="Picture 2" descr="「clock icon」的圖片搜尋結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681" y1="12300" x2="49681" y2="12300"/>
                        <a14:foregroundMark x1="21565" y1="16613" x2="21565" y2="16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574" y="1162478"/>
            <a:ext cx="2436662" cy="24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1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74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74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327400" cy="68580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4007" y="3029146"/>
            <a:ext cx="218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ONE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64" y="3385033"/>
            <a:ext cx="3061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zh-CN" sz="8800" b="1" dirty="0">
                <a:solidFill>
                  <a:srgbClr val="404040"/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SVM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025265" y="3094679"/>
            <a:ext cx="566057" cy="0"/>
          </a:xfrm>
          <a:prstGeom prst="line">
            <a:avLst/>
          </a:prstGeom>
          <a:ln w="889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900320" y="3269529"/>
            <a:ext cx="5755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SVM – Results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00320" y="4136875"/>
            <a:ext cx="79768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>
                <a:solidFill>
                  <a:srgbClr val="595959"/>
                </a:solidFill>
                <a:latin typeface="Century Gothic" panose="020B0502020202020204" pitchFamily="34" charset="0"/>
              </a:rPr>
              <a:t>Based on the 10-fold cross-validation accuracy rate </a:t>
            </a:r>
            <a:endParaRPr lang="en-US" altLang="zh-CN" sz="24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altLang="zh-CN" sz="2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2400" dirty="0">
                <a:solidFill>
                  <a:srgbClr val="595959"/>
                </a:solidFill>
                <a:latin typeface="Century Gothic" panose="020B0502020202020204" pitchFamily="34" charset="0"/>
              </a:rPr>
              <a:t>running time, </a:t>
            </a:r>
            <a:r>
              <a:rPr lang="en-US" altLang="zh-CN" sz="24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SVM </a:t>
            </a:r>
            <a:r>
              <a:rPr lang="en-US" altLang="zh-C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with linear kernel</a:t>
            </a:r>
            <a:r>
              <a:rPr lang="en-US" altLang="zh-CN" sz="2400" dirty="0">
                <a:solidFill>
                  <a:srgbClr val="595959"/>
                </a:solidFill>
                <a:latin typeface="Century Gothic" panose="020B0502020202020204" pitchFamily="34" charset="0"/>
              </a:rPr>
              <a:t> applying </a:t>
            </a:r>
            <a:r>
              <a:rPr lang="en-US" altLang="zh-CN" sz="2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to</a:t>
            </a:r>
          </a:p>
          <a:p>
            <a:pPr lvl="0"/>
            <a:r>
              <a:rPr lang="en-US" altLang="zh-CN" sz="2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Data set A </a:t>
            </a:r>
            <a:r>
              <a:rPr lang="en-US" altLang="zh-CN" sz="2400" dirty="0">
                <a:solidFill>
                  <a:srgbClr val="595959"/>
                </a:solidFill>
                <a:latin typeface="Century Gothic" panose="020B0502020202020204" pitchFamily="34" charset="0"/>
              </a:rPr>
              <a:t>may be preferable. 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6" name="文字方塊 15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93528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407645"/>
            <a:ext cx="151815" cy="61379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673" y="483710"/>
            <a:ext cx="4480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 – Modeling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5"/>
          <p:cNvSpPr>
            <a:spLocks/>
          </p:cNvSpPr>
          <p:nvPr/>
        </p:nvSpPr>
        <p:spPr bwMode="auto">
          <a:xfrm>
            <a:off x="4557909" y="2478939"/>
            <a:ext cx="2953217" cy="3432890"/>
          </a:xfrm>
          <a:custGeom>
            <a:avLst/>
            <a:gdLst>
              <a:gd name="T0" fmla="*/ 553107085 w 5977"/>
              <a:gd name="T1" fmla="*/ 70285550 h 6949"/>
              <a:gd name="T2" fmla="*/ 487233550 w 5977"/>
              <a:gd name="T3" fmla="*/ 359685891 h 6949"/>
              <a:gd name="T4" fmla="*/ 350301198 w 5977"/>
              <a:gd name="T5" fmla="*/ 115798432 h 6949"/>
              <a:gd name="T6" fmla="*/ 336665723 w 5977"/>
              <a:gd name="T7" fmla="*/ 128664779 h 6949"/>
              <a:gd name="T8" fmla="*/ 487425501 w 5977"/>
              <a:gd name="T9" fmla="*/ 487966836 h 6949"/>
              <a:gd name="T10" fmla="*/ 426737689 w 5977"/>
              <a:gd name="T11" fmla="*/ 535784040 h 6949"/>
              <a:gd name="T12" fmla="*/ 102747252 w 5977"/>
              <a:gd name="T13" fmla="*/ 361990214 h 6949"/>
              <a:gd name="T14" fmla="*/ 72211396 w 5977"/>
              <a:gd name="T15" fmla="*/ 375625106 h 6949"/>
              <a:gd name="T16" fmla="*/ 300559805 w 5977"/>
              <a:gd name="T17" fmla="*/ 476252431 h 6949"/>
              <a:gd name="T18" fmla="*/ 458810023 w 5977"/>
              <a:gd name="T19" fmla="*/ 679236091 h 6949"/>
              <a:gd name="T20" fmla="*/ 410029258 w 5977"/>
              <a:gd name="T21" fmla="*/ 814238084 h 6949"/>
              <a:gd name="T22" fmla="*/ 2304717 w 5977"/>
              <a:gd name="T23" fmla="*/ 744144451 h 6949"/>
              <a:gd name="T24" fmla="*/ 0 w 5977"/>
              <a:gd name="T25" fmla="*/ 778519119 h 6949"/>
              <a:gd name="T26" fmla="*/ 419439638 w 5977"/>
              <a:gd name="T27" fmla="*/ 879530717 h 6949"/>
              <a:gd name="T28" fmla="*/ 430770396 w 5977"/>
              <a:gd name="T29" fmla="*/ 1158560951 h 6949"/>
              <a:gd name="T30" fmla="*/ 300559805 w 5977"/>
              <a:gd name="T31" fmla="*/ 1274167466 h 6949"/>
              <a:gd name="T32" fmla="*/ 174382360 w 5977"/>
              <a:gd name="T33" fmla="*/ 1298364383 h 6949"/>
              <a:gd name="T34" fmla="*/ 763979262 w 5977"/>
              <a:gd name="T35" fmla="*/ 1322752778 h 6949"/>
              <a:gd name="T36" fmla="*/ 853474940 w 5977"/>
              <a:gd name="T37" fmla="*/ 1303164944 h 6949"/>
              <a:gd name="T38" fmla="*/ 766283979 w 5977"/>
              <a:gd name="T39" fmla="*/ 1282233251 h 6949"/>
              <a:gd name="T40" fmla="*/ 599391621 w 5977"/>
              <a:gd name="T41" fmla="*/ 1171043463 h 6949"/>
              <a:gd name="T42" fmla="*/ 595934326 w 5977"/>
              <a:gd name="T43" fmla="*/ 916593980 h 6949"/>
              <a:gd name="T44" fmla="*/ 886123563 w 5977"/>
              <a:gd name="T45" fmla="*/ 798298870 h 6949"/>
              <a:gd name="T46" fmla="*/ 1147889272 w 5977"/>
              <a:gd name="T47" fmla="*/ 773910474 h 6949"/>
              <a:gd name="T48" fmla="*/ 1146544744 w 5977"/>
              <a:gd name="T49" fmla="*/ 735310997 h 6949"/>
              <a:gd name="T50" fmla="*/ 1096611840 w 5977"/>
              <a:gd name="T51" fmla="*/ 748561178 h 6949"/>
              <a:gd name="T52" fmla="*/ 589788853 w 5977"/>
              <a:gd name="T53" fmla="*/ 814814274 h 6949"/>
              <a:gd name="T54" fmla="*/ 635305150 w 5977"/>
              <a:gd name="T55" fmla="*/ 568238220 h 6949"/>
              <a:gd name="T56" fmla="*/ 1048982776 w 5977"/>
              <a:gd name="T57" fmla="*/ 422866120 h 6949"/>
              <a:gd name="T58" fmla="*/ 1035347301 w 5977"/>
              <a:gd name="T59" fmla="*/ 406926906 h 6949"/>
              <a:gd name="T60" fmla="*/ 734403157 w 5977"/>
              <a:gd name="T61" fmla="*/ 474524299 h 6949"/>
              <a:gd name="T62" fmla="*/ 560020797 w 5977"/>
              <a:gd name="T63" fmla="*/ 545386039 h 6949"/>
              <a:gd name="T64" fmla="*/ 592093570 w 5977"/>
              <a:gd name="T65" fmla="*/ 456472680 h 6949"/>
              <a:gd name="T66" fmla="*/ 779535115 w 5977"/>
              <a:gd name="T67" fmla="*/ 194533602 h 6949"/>
              <a:gd name="T68" fmla="*/ 656430626 w 5977"/>
              <a:gd name="T69" fmla="*/ 351812462 h 6949"/>
              <a:gd name="T70" fmla="*/ 538895321 w 5977"/>
              <a:gd name="T71" fmla="*/ 408463120 h 6949"/>
              <a:gd name="T72" fmla="*/ 572120233 w 5977"/>
              <a:gd name="T73" fmla="*/ 103700193 h 6949"/>
              <a:gd name="T74" fmla="*/ 563093753 w 5977"/>
              <a:gd name="T75" fmla="*/ 191917 h 6949"/>
              <a:gd name="T76" fmla="*/ 534862176 w 5977"/>
              <a:gd name="T77" fmla="*/ 0 h 69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橢圓 4"/>
          <p:cNvSpPr/>
          <p:nvPr/>
        </p:nvSpPr>
        <p:spPr>
          <a:xfrm>
            <a:off x="4038858" y="2899548"/>
            <a:ext cx="803632" cy="8018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marR="0" lvl="0" indent="-233363" algn="l" defTabSz="914400" rtl="0" eaLnBrk="1" fontAlgn="auto" latinLnBrk="0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SzTx/>
              <a:buFontTx/>
              <a:buChar char="•"/>
              <a:tabLst/>
              <a:defRPr/>
            </a:pPr>
            <a:endParaRPr kumimoji="0" lang="zh-TW" altLang="en-US" sz="32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7" name="橢圓 6"/>
          <p:cNvSpPr/>
          <p:nvPr/>
        </p:nvSpPr>
        <p:spPr>
          <a:xfrm>
            <a:off x="5631806" y="1811333"/>
            <a:ext cx="803632" cy="80363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marR="0" lvl="0" indent="-233363" algn="l" defTabSz="914400" rtl="0" eaLnBrk="1" fontAlgn="auto" latinLnBrk="0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SzTx/>
              <a:buFontTx/>
              <a:buChar char="•"/>
              <a:tabLst/>
              <a:defRPr/>
            </a:pPr>
            <a:endParaRPr kumimoji="0" lang="zh-TW" altLang="en-US" sz="32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sp>
        <p:nvSpPr>
          <p:cNvPr id="38" name="橢圓 8"/>
          <p:cNvSpPr/>
          <p:nvPr/>
        </p:nvSpPr>
        <p:spPr>
          <a:xfrm>
            <a:off x="7108414" y="3173393"/>
            <a:ext cx="803634" cy="8018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233363" marR="0" lvl="0" indent="-233363" algn="l" defTabSz="914400" rtl="0" eaLnBrk="1" fontAlgn="auto" latinLnBrk="0" hangingPunct="1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SzTx/>
              <a:buFontTx/>
              <a:buChar char="•"/>
              <a:tabLst/>
              <a:defRPr/>
            </a:pPr>
            <a:endParaRPr kumimoji="0" lang="zh-TW" altLang="en-US" sz="32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軟正黑體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29067" y="2164824"/>
            <a:ext cx="803634" cy="801843"/>
            <a:chOff x="4829067" y="2164824"/>
            <a:chExt cx="803634" cy="801843"/>
          </a:xfrm>
        </p:grpSpPr>
        <p:sp>
          <p:nvSpPr>
            <p:cNvPr id="67" name="橢圓 5"/>
            <p:cNvSpPr/>
            <p:nvPr/>
          </p:nvSpPr>
          <p:spPr>
            <a:xfrm>
              <a:off x="4829067" y="2164824"/>
              <a:ext cx="803634" cy="801843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83" name="Freeform 160"/>
            <p:cNvSpPr>
              <a:spLocks noChangeArrowheads="1"/>
            </p:cNvSpPr>
            <p:nvPr/>
          </p:nvSpPr>
          <p:spPr bwMode="auto">
            <a:xfrm>
              <a:off x="5079801" y="2455554"/>
              <a:ext cx="315495" cy="220381"/>
            </a:xfrm>
            <a:custGeom>
              <a:avLst/>
              <a:gdLst>
                <a:gd name="T0" fmla="*/ 147281 w 601"/>
                <a:gd name="T1" fmla="*/ 68912 h 418"/>
                <a:gd name="T2" fmla="*/ 147281 w 601"/>
                <a:gd name="T3" fmla="*/ 68912 h 418"/>
                <a:gd name="T4" fmla="*/ 213018 w 601"/>
                <a:gd name="T5" fmla="*/ 2526 h 418"/>
                <a:gd name="T6" fmla="*/ 215533 w 601"/>
                <a:gd name="T7" fmla="*/ 10102 h 418"/>
                <a:gd name="T8" fmla="*/ 215533 w 601"/>
                <a:gd name="T9" fmla="*/ 139989 h 418"/>
                <a:gd name="T10" fmla="*/ 213018 w 601"/>
                <a:gd name="T11" fmla="*/ 147927 h 418"/>
                <a:gd name="T12" fmla="*/ 147281 w 601"/>
                <a:gd name="T13" fmla="*/ 68912 h 418"/>
                <a:gd name="T14" fmla="*/ 2515 w 601"/>
                <a:gd name="T15" fmla="*/ 2526 h 418"/>
                <a:gd name="T16" fmla="*/ 2515 w 601"/>
                <a:gd name="T17" fmla="*/ 2526 h 418"/>
                <a:gd name="T18" fmla="*/ 10058 w 601"/>
                <a:gd name="T19" fmla="*/ 0 h 418"/>
                <a:gd name="T20" fmla="*/ 205475 w 601"/>
                <a:gd name="T21" fmla="*/ 0 h 418"/>
                <a:gd name="T22" fmla="*/ 213018 w 601"/>
                <a:gd name="T23" fmla="*/ 2526 h 418"/>
                <a:gd name="T24" fmla="*/ 106689 w 601"/>
                <a:gd name="T25" fmla="*/ 86591 h 418"/>
                <a:gd name="T26" fmla="*/ 2515 w 601"/>
                <a:gd name="T27" fmla="*/ 2526 h 418"/>
                <a:gd name="T28" fmla="*/ 2515 w 601"/>
                <a:gd name="T29" fmla="*/ 147927 h 418"/>
                <a:gd name="T30" fmla="*/ 2515 w 601"/>
                <a:gd name="T31" fmla="*/ 147927 h 418"/>
                <a:gd name="T32" fmla="*/ 0 w 601"/>
                <a:gd name="T33" fmla="*/ 139989 h 418"/>
                <a:gd name="T34" fmla="*/ 0 w 601"/>
                <a:gd name="T35" fmla="*/ 10102 h 418"/>
                <a:gd name="T36" fmla="*/ 2515 w 601"/>
                <a:gd name="T37" fmla="*/ 2526 h 418"/>
                <a:gd name="T38" fmla="*/ 68611 w 601"/>
                <a:gd name="T39" fmla="*/ 68912 h 418"/>
                <a:gd name="T40" fmla="*/ 2515 w 601"/>
                <a:gd name="T41" fmla="*/ 147927 h 418"/>
                <a:gd name="T42" fmla="*/ 106689 w 601"/>
                <a:gd name="T43" fmla="*/ 107157 h 418"/>
                <a:gd name="T44" fmla="*/ 106689 w 601"/>
                <a:gd name="T45" fmla="*/ 107157 h 418"/>
                <a:gd name="T46" fmla="*/ 134349 w 601"/>
                <a:gd name="T47" fmla="*/ 79014 h 418"/>
                <a:gd name="T48" fmla="*/ 213018 w 601"/>
                <a:gd name="T49" fmla="*/ 147927 h 418"/>
                <a:gd name="T50" fmla="*/ 205475 w 601"/>
                <a:gd name="T51" fmla="*/ 150452 h 418"/>
                <a:gd name="T52" fmla="*/ 10058 w 601"/>
                <a:gd name="T53" fmla="*/ 150452 h 418"/>
                <a:gd name="T54" fmla="*/ 2515 w 601"/>
                <a:gd name="T55" fmla="*/ 147927 h 418"/>
                <a:gd name="T56" fmla="*/ 78669 w 601"/>
                <a:gd name="T57" fmla="*/ 79014 h 418"/>
                <a:gd name="T58" fmla="*/ 106689 w 601"/>
                <a:gd name="T59" fmla="*/ 107157 h 41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601" h="418">
                  <a:moveTo>
                    <a:pt x="410" y="191"/>
                  </a:moveTo>
                  <a:lnTo>
                    <a:pt x="410" y="191"/>
                  </a:lnTo>
                  <a:cubicBezTo>
                    <a:pt x="593" y="7"/>
                    <a:pt x="593" y="7"/>
                    <a:pt x="593" y="7"/>
                  </a:cubicBezTo>
                  <a:cubicBezTo>
                    <a:pt x="600" y="14"/>
                    <a:pt x="600" y="21"/>
                    <a:pt x="600" y="28"/>
                  </a:cubicBezTo>
                  <a:cubicBezTo>
                    <a:pt x="600" y="388"/>
                    <a:pt x="600" y="388"/>
                    <a:pt x="600" y="388"/>
                  </a:cubicBezTo>
                  <a:cubicBezTo>
                    <a:pt x="600" y="395"/>
                    <a:pt x="600" y="403"/>
                    <a:pt x="593" y="410"/>
                  </a:cubicBezTo>
                  <a:lnTo>
                    <a:pt x="410" y="191"/>
                  </a:lnTo>
                  <a:close/>
                  <a:moveTo>
                    <a:pt x="7" y="7"/>
                  </a:moveTo>
                  <a:lnTo>
                    <a:pt x="7" y="7"/>
                  </a:lnTo>
                  <a:cubicBezTo>
                    <a:pt x="14" y="7"/>
                    <a:pt x="21" y="0"/>
                    <a:pt x="28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9" y="0"/>
                    <a:pt x="586" y="7"/>
                    <a:pt x="593" y="7"/>
                  </a:cubicBezTo>
                  <a:cubicBezTo>
                    <a:pt x="297" y="240"/>
                    <a:pt x="297" y="240"/>
                    <a:pt x="297" y="240"/>
                  </a:cubicBezTo>
                  <a:lnTo>
                    <a:pt x="7" y="7"/>
                  </a:lnTo>
                  <a:close/>
                  <a:moveTo>
                    <a:pt x="7" y="410"/>
                  </a:moveTo>
                  <a:lnTo>
                    <a:pt x="7" y="410"/>
                  </a:lnTo>
                  <a:cubicBezTo>
                    <a:pt x="0" y="403"/>
                    <a:pt x="0" y="395"/>
                    <a:pt x="0" y="38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1"/>
                    <a:pt x="0" y="14"/>
                    <a:pt x="7" y="7"/>
                  </a:cubicBezTo>
                  <a:cubicBezTo>
                    <a:pt x="191" y="191"/>
                    <a:pt x="191" y="191"/>
                    <a:pt x="191" y="191"/>
                  </a:cubicBezTo>
                  <a:lnTo>
                    <a:pt x="7" y="410"/>
                  </a:lnTo>
                  <a:close/>
                  <a:moveTo>
                    <a:pt x="297" y="297"/>
                  </a:moveTo>
                  <a:lnTo>
                    <a:pt x="297" y="297"/>
                  </a:lnTo>
                  <a:cubicBezTo>
                    <a:pt x="374" y="219"/>
                    <a:pt x="374" y="219"/>
                    <a:pt x="374" y="219"/>
                  </a:cubicBezTo>
                  <a:cubicBezTo>
                    <a:pt x="593" y="410"/>
                    <a:pt x="593" y="410"/>
                    <a:pt x="593" y="410"/>
                  </a:cubicBezTo>
                  <a:cubicBezTo>
                    <a:pt x="586" y="417"/>
                    <a:pt x="579" y="417"/>
                    <a:pt x="572" y="417"/>
                  </a:cubicBezTo>
                  <a:cubicBezTo>
                    <a:pt x="28" y="417"/>
                    <a:pt x="28" y="417"/>
                    <a:pt x="28" y="417"/>
                  </a:cubicBezTo>
                  <a:cubicBezTo>
                    <a:pt x="21" y="417"/>
                    <a:pt x="14" y="417"/>
                    <a:pt x="7" y="410"/>
                  </a:cubicBezTo>
                  <a:cubicBezTo>
                    <a:pt x="219" y="219"/>
                    <a:pt x="219" y="219"/>
                    <a:pt x="219" y="219"/>
                  </a:cubicBezTo>
                  <a:lnTo>
                    <a:pt x="297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98167" y="2351323"/>
            <a:ext cx="803634" cy="803632"/>
            <a:chOff x="6398167" y="2351323"/>
            <a:chExt cx="803634" cy="803632"/>
          </a:xfrm>
        </p:grpSpPr>
        <p:sp>
          <p:nvSpPr>
            <p:cNvPr id="73" name="橢圓 7"/>
            <p:cNvSpPr/>
            <p:nvPr/>
          </p:nvSpPr>
          <p:spPr>
            <a:xfrm>
              <a:off x="6398167" y="2351323"/>
              <a:ext cx="803634" cy="80363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84" name="Freeform 10"/>
            <p:cNvSpPr>
              <a:spLocks noChangeArrowheads="1"/>
            </p:cNvSpPr>
            <p:nvPr/>
          </p:nvSpPr>
          <p:spPr bwMode="auto">
            <a:xfrm>
              <a:off x="6701392" y="2585466"/>
              <a:ext cx="197184" cy="320133"/>
            </a:xfrm>
            <a:custGeom>
              <a:avLst/>
              <a:gdLst>
                <a:gd name="T0" fmla="*/ 134573 w 376"/>
                <a:gd name="T1" fmla="*/ 205765 h 609"/>
                <a:gd name="T2" fmla="*/ 134573 w 376"/>
                <a:gd name="T3" fmla="*/ 205765 h 609"/>
                <a:gd name="T4" fmla="*/ 109094 w 376"/>
                <a:gd name="T5" fmla="*/ 216197 h 609"/>
                <a:gd name="T6" fmla="*/ 86486 w 376"/>
                <a:gd name="T7" fmla="*/ 218715 h 609"/>
                <a:gd name="T8" fmla="*/ 61006 w 376"/>
                <a:gd name="T9" fmla="*/ 213679 h 609"/>
                <a:gd name="T10" fmla="*/ 43063 w 376"/>
                <a:gd name="T11" fmla="*/ 203247 h 609"/>
                <a:gd name="T12" fmla="*/ 30503 w 376"/>
                <a:gd name="T13" fmla="*/ 188138 h 609"/>
                <a:gd name="T14" fmla="*/ 27991 w 376"/>
                <a:gd name="T15" fmla="*/ 165116 h 609"/>
                <a:gd name="T16" fmla="*/ 27991 w 376"/>
                <a:gd name="T17" fmla="*/ 88853 h 609"/>
                <a:gd name="T18" fmla="*/ 0 w 376"/>
                <a:gd name="T19" fmla="*/ 88853 h 609"/>
                <a:gd name="T20" fmla="*/ 0 w 376"/>
                <a:gd name="T21" fmla="*/ 58276 h 609"/>
                <a:gd name="T22" fmla="*/ 22967 w 376"/>
                <a:gd name="T23" fmla="*/ 48204 h 609"/>
                <a:gd name="T24" fmla="*/ 38039 w 376"/>
                <a:gd name="T25" fmla="*/ 28059 h 609"/>
                <a:gd name="T26" fmla="*/ 45575 w 376"/>
                <a:gd name="T27" fmla="*/ 0 h 609"/>
                <a:gd name="T28" fmla="*/ 76079 w 376"/>
                <a:gd name="T29" fmla="*/ 0 h 609"/>
                <a:gd name="T30" fmla="*/ 76079 w 376"/>
                <a:gd name="T31" fmla="*/ 50722 h 609"/>
                <a:gd name="T32" fmla="*/ 127037 w 376"/>
                <a:gd name="T33" fmla="*/ 50722 h 609"/>
                <a:gd name="T34" fmla="*/ 127037 w 376"/>
                <a:gd name="T35" fmla="*/ 88853 h 609"/>
                <a:gd name="T36" fmla="*/ 76079 w 376"/>
                <a:gd name="T37" fmla="*/ 88853 h 609"/>
                <a:gd name="T38" fmla="*/ 76079 w 376"/>
                <a:gd name="T39" fmla="*/ 144971 h 609"/>
                <a:gd name="T40" fmla="*/ 78591 w 376"/>
                <a:gd name="T41" fmla="*/ 167634 h 609"/>
                <a:gd name="T42" fmla="*/ 86486 w 376"/>
                <a:gd name="T43" fmla="*/ 178066 h 609"/>
                <a:gd name="T44" fmla="*/ 101558 w 376"/>
                <a:gd name="T45" fmla="*/ 183102 h 609"/>
                <a:gd name="T46" fmla="*/ 134573 w 376"/>
                <a:gd name="T47" fmla="*/ 172670 h 609"/>
                <a:gd name="T48" fmla="*/ 134573 w 376"/>
                <a:gd name="T49" fmla="*/ 205765 h 60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6" h="609">
                  <a:moveTo>
                    <a:pt x="375" y="572"/>
                  </a:moveTo>
                  <a:lnTo>
                    <a:pt x="375" y="572"/>
                  </a:lnTo>
                  <a:cubicBezTo>
                    <a:pt x="347" y="587"/>
                    <a:pt x="325" y="594"/>
                    <a:pt x="304" y="601"/>
                  </a:cubicBezTo>
                  <a:cubicBezTo>
                    <a:pt x="283" y="601"/>
                    <a:pt x="262" y="608"/>
                    <a:pt x="241" y="608"/>
                  </a:cubicBezTo>
                  <a:cubicBezTo>
                    <a:pt x="212" y="608"/>
                    <a:pt x="191" y="601"/>
                    <a:pt x="170" y="594"/>
                  </a:cubicBezTo>
                  <a:cubicBezTo>
                    <a:pt x="156" y="587"/>
                    <a:pt x="135" y="580"/>
                    <a:pt x="120" y="565"/>
                  </a:cubicBezTo>
                  <a:cubicBezTo>
                    <a:pt x="106" y="551"/>
                    <a:pt x="92" y="537"/>
                    <a:pt x="85" y="523"/>
                  </a:cubicBezTo>
                  <a:cubicBezTo>
                    <a:pt x="85" y="509"/>
                    <a:pt x="78" y="488"/>
                    <a:pt x="78" y="459"/>
                  </a:cubicBezTo>
                  <a:cubicBezTo>
                    <a:pt x="78" y="247"/>
                    <a:pt x="78" y="247"/>
                    <a:pt x="78" y="247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2" y="155"/>
                    <a:pt x="50" y="148"/>
                    <a:pt x="64" y="134"/>
                  </a:cubicBezTo>
                  <a:cubicBezTo>
                    <a:pt x="85" y="113"/>
                    <a:pt x="99" y="99"/>
                    <a:pt x="106" y="78"/>
                  </a:cubicBezTo>
                  <a:cubicBezTo>
                    <a:pt x="113" y="56"/>
                    <a:pt x="120" y="35"/>
                    <a:pt x="127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354" y="141"/>
                    <a:pt x="354" y="141"/>
                    <a:pt x="354" y="141"/>
                  </a:cubicBezTo>
                  <a:cubicBezTo>
                    <a:pt x="354" y="247"/>
                    <a:pt x="354" y="247"/>
                    <a:pt x="354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403"/>
                    <a:pt x="212" y="403"/>
                    <a:pt x="212" y="403"/>
                  </a:cubicBezTo>
                  <a:cubicBezTo>
                    <a:pt x="212" y="438"/>
                    <a:pt x="212" y="459"/>
                    <a:pt x="219" y="466"/>
                  </a:cubicBezTo>
                  <a:cubicBezTo>
                    <a:pt x="219" y="480"/>
                    <a:pt x="227" y="488"/>
                    <a:pt x="241" y="495"/>
                  </a:cubicBezTo>
                  <a:cubicBezTo>
                    <a:pt x="255" y="502"/>
                    <a:pt x="269" y="509"/>
                    <a:pt x="283" y="509"/>
                  </a:cubicBezTo>
                  <a:cubicBezTo>
                    <a:pt x="318" y="509"/>
                    <a:pt x="347" y="495"/>
                    <a:pt x="375" y="480"/>
                  </a:cubicBezTo>
                  <a:lnTo>
                    <a:pt x="375" y="5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800811" y="4008335"/>
            <a:ext cx="801843" cy="803632"/>
            <a:chOff x="3800811" y="4008335"/>
            <a:chExt cx="801843" cy="803632"/>
          </a:xfrm>
        </p:grpSpPr>
        <p:sp>
          <p:nvSpPr>
            <p:cNvPr id="64" name="橢圓 3"/>
            <p:cNvSpPr/>
            <p:nvPr/>
          </p:nvSpPr>
          <p:spPr>
            <a:xfrm>
              <a:off x="3800811" y="4008335"/>
              <a:ext cx="801843" cy="803632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85" name="Freeform 22"/>
            <p:cNvSpPr>
              <a:spLocks noChangeArrowheads="1"/>
            </p:cNvSpPr>
            <p:nvPr/>
          </p:nvSpPr>
          <p:spPr bwMode="auto">
            <a:xfrm>
              <a:off x="4042826" y="4237002"/>
              <a:ext cx="317815" cy="301575"/>
            </a:xfrm>
            <a:custGeom>
              <a:avLst/>
              <a:gdLst>
                <a:gd name="T0" fmla="*/ 212060 w 602"/>
                <a:gd name="T1" fmla="*/ 129660 h 573"/>
                <a:gd name="T2" fmla="*/ 186411 w 602"/>
                <a:gd name="T3" fmla="*/ 124617 h 573"/>
                <a:gd name="T4" fmla="*/ 168709 w 602"/>
                <a:gd name="T5" fmla="*/ 88961 h 573"/>
                <a:gd name="T6" fmla="*/ 217118 w 602"/>
                <a:gd name="T7" fmla="*/ 94003 h 573"/>
                <a:gd name="T8" fmla="*/ 212060 w 602"/>
                <a:gd name="T9" fmla="*/ 129660 h 573"/>
                <a:gd name="T10" fmla="*/ 168709 w 602"/>
                <a:gd name="T11" fmla="*/ 112012 h 573"/>
                <a:gd name="T12" fmla="*/ 171238 w 602"/>
                <a:gd name="T13" fmla="*/ 112012 h 573"/>
                <a:gd name="T14" fmla="*/ 178824 w 602"/>
                <a:gd name="T15" fmla="*/ 129660 h 573"/>
                <a:gd name="T16" fmla="*/ 161122 w 602"/>
                <a:gd name="T17" fmla="*/ 142626 h 573"/>
                <a:gd name="T18" fmla="*/ 102237 w 602"/>
                <a:gd name="T19" fmla="*/ 2521 h 573"/>
                <a:gd name="T20" fmla="*/ 163651 w 602"/>
                <a:gd name="T21" fmla="*/ 101927 h 573"/>
                <a:gd name="T22" fmla="*/ 166180 w 602"/>
                <a:gd name="T23" fmla="*/ 106969 h 573"/>
                <a:gd name="T24" fmla="*/ 168709 w 602"/>
                <a:gd name="T25" fmla="*/ 109490 h 573"/>
                <a:gd name="T26" fmla="*/ 168709 w 602"/>
                <a:gd name="T27" fmla="*/ 112012 h 573"/>
                <a:gd name="T28" fmla="*/ 107294 w 602"/>
                <a:gd name="T29" fmla="*/ 68792 h 573"/>
                <a:gd name="T30" fmla="*/ 71530 w 602"/>
                <a:gd name="T31" fmla="*/ 129660 h 573"/>
                <a:gd name="T32" fmla="*/ 38294 w 602"/>
                <a:gd name="T33" fmla="*/ 175761 h 573"/>
                <a:gd name="T34" fmla="*/ 25650 w 602"/>
                <a:gd name="T35" fmla="*/ 160274 h 573"/>
                <a:gd name="T36" fmla="*/ 66472 w 602"/>
                <a:gd name="T37" fmla="*/ 88961 h 573"/>
                <a:gd name="T38" fmla="*/ 92122 w 602"/>
                <a:gd name="T39" fmla="*/ 53305 h 573"/>
                <a:gd name="T40" fmla="*/ 107294 w 602"/>
                <a:gd name="T41" fmla="*/ 68792 h 573"/>
                <a:gd name="T42" fmla="*/ 2529 w 602"/>
                <a:gd name="T43" fmla="*/ 129660 h 573"/>
                <a:gd name="T44" fmla="*/ 0 w 602"/>
                <a:gd name="T45" fmla="*/ 94003 h 573"/>
                <a:gd name="T46" fmla="*/ 53828 w 602"/>
                <a:gd name="T47" fmla="*/ 88961 h 573"/>
                <a:gd name="T48" fmla="*/ 2529 w 602"/>
                <a:gd name="T49" fmla="*/ 129660 h 573"/>
                <a:gd name="T50" fmla="*/ 23121 w 602"/>
                <a:gd name="T51" fmla="*/ 173240 h 573"/>
                <a:gd name="T52" fmla="*/ 35765 w 602"/>
                <a:gd name="T53" fmla="*/ 185846 h 573"/>
                <a:gd name="T54" fmla="*/ 15534 w 602"/>
                <a:gd name="T55" fmla="*/ 195930 h 573"/>
                <a:gd name="T56" fmla="*/ 23121 w 602"/>
                <a:gd name="T57" fmla="*/ 173240 h 573"/>
                <a:gd name="T58" fmla="*/ 125357 w 602"/>
                <a:gd name="T59" fmla="*/ 88961 h 573"/>
                <a:gd name="T60" fmla="*/ 81645 w 602"/>
                <a:gd name="T61" fmla="*/ 129660 h 573"/>
                <a:gd name="T62" fmla="*/ 125357 w 602"/>
                <a:gd name="T63" fmla="*/ 88961 h 573"/>
                <a:gd name="T64" fmla="*/ 171238 w 602"/>
                <a:gd name="T65" fmla="*/ 150189 h 573"/>
                <a:gd name="T66" fmla="*/ 186411 w 602"/>
                <a:gd name="T67" fmla="*/ 147668 h 573"/>
                <a:gd name="T68" fmla="*/ 191468 w 602"/>
                <a:gd name="T69" fmla="*/ 167837 h 573"/>
                <a:gd name="T70" fmla="*/ 178824 w 602"/>
                <a:gd name="T71" fmla="*/ 170358 h 573"/>
                <a:gd name="T72" fmla="*/ 171238 w 602"/>
                <a:gd name="T73" fmla="*/ 150189 h 573"/>
                <a:gd name="T74" fmla="*/ 209531 w 602"/>
                <a:gd name="T75" fmla="*/ 206015 h 573"/>
                <a:gd name="T76" fmla="*/ 191468 w 602"/>
                <a:gd name="T77" fmla="*/ 178282 h 57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602" h="573">
                  <a:moveTo>
                    <a:pt x="587" y="360"/>
                  </a:moveTo>
                  <a:lnTo>
                    <a:pt x="587" y="360"/>
                  </a:lnTo>
                  <a:cubicBezTo>
                    <a:pt x="523" y="360"/>
                    <a:pt x="523" y="360"/>
                    <a:pt x="523" y="360"/>
                  </a:cubicBezTo>
                  <a:cubicBezTo>
                    <a:pt x="516" y="353"/>
                    <a:pt x="516" y="353"/>
                    <a:pt x="516" y="346"/>
                  </a:cubicBezTo>
                  <a:cubicBezTo>
                    <a:pt x="516" y="346"/>
                    <a:pt x="509" y="332"/>
                    <a:pt x="502" y="318"/>
                  </a:cubicBezTo>
                  <a:cubicBezTo>
                    <a:pt x="495" y="304"/>
                    <a:pt x="481" y="275"/>
                    <a:pt x="467" y="247"/>
                  </a:cubicBezTo>
                  <a:cubicBezTo>
                    <a:pt x="587" y="247"/>
                    <a:pt x="587" y="247"/>
                    <a:pt x="587" y="247"/>
                  </a:cubicBezTo>
                  <a:cubicBezTo>
                    <a:pt x="594" y="247"/>
                    <a:pt x="601" y="254"/>
                    <a:pt x="601" y="261"/>
                  </a:cubicBezTo>
                  <a:cubicBezTo>
                    <a:pt x="601" y="346"/>
                    <a:pt x="601" y="346"/>
                    <a:pt x="601" y="346"/>
                  </a:cubicBezTo>
                  <a:cubicBezTo>
                    <a:pt x="601" y="353"/>
                    <a:pt x="594" y="360"/>
                    <a:pt x="587" y="360"/>
                  </a:cubicBezTo>
                  <a:close/>
                  <a:moveTo>
                    <a:pt x="467" y="311"/>
                  </a:moveTo>
                  <a:lnTo>
                    <a:pt x="467" y="311"/>
                  </a:lnTo>
                  <a:cubicBezTo>
                    <a:pt x="474" y="311"/>
                    <a:pt x="474" y="311"/>
                    <a:pt x="474" y="311"/>
                  </a:cubicBezTo>
                  <a:cubicBezTo>
                    <a:pt x="481" y="332"/>
                    <a:pt x="488" y="353"/>
                    <a:pt x="495" y="360"/>
                  </a:cubicBezTo>
                  <a:cubicBezTo>
                    <a:pt x="502" y="375"/>
                    <a:pt x="488" y="389"/>
                    <a:pt x="474" y="396"/>
                  </a:cubicBezTo>
                  <a:cubicBezTo>
                    <a:pt x="467" y="396"/>
                    <a:pt x="460" y="403"/>
                    <a:pt x="446" y="396"/>
                  </a:cubicBezTo>
                  <a:cubicBezTo>
                    <a:pt x="431" y="389"/>
                    <a:pt x="361" y="219"/>
                    <a:pt x="340" y="177"/>
                  </a:cubicBezTo>
                  <a:cubicBezTo>
                    <a:pt x="325" y="127"/>
                    <a:pt x="269" y="14"/>
                    <a:pt x="283" y="7"/>
                  </a:cubicBezTo>
                  <a:cubicBezTo>
                    <a:pt x="297" y="0"/>
                    <a:pt x="347" y="92"/>
                    <a:pt x="375" y="148"/>
                  </a:cubicBezTo>
                  <a:cubicBezTo>
                    <a:pt x="396" y="177"/>
                    <a:pt x="431" y="233"/>
                    <a:pt x="453" y="283"/>
                  </a:cubicBezTo>
                  <a:lnTo>
                    <a:pt x="460" y="290"/>
                  </a:lnTo>
                  <a:cubicBezTo>
                    <a:pt x="460" y="290"/>
                    <a:pt x="460" y="290"/>
                    <a:pt x="460" y="297"/>
                  </a:cubicBezTo>
                  <a:cubicBezTo>
                    <a:pt x="460" y="297"/>
                    <a:pt x="460" y="297"/>
                    <a:pt x="467" y="304"/>
                  </a:cubicBezTo>
                  <a:cubicBezTo>
                    <a:pt x="467" y="304"/>
                    <a:pt x="467" y="304"/>
                    <a:pt x="467" y="311"/>
                  </a:cubicBezTo>
                  <a:close/>
                  <a:moveTo>
                    <a:pt x="297" y="191"/>
                  </a:moveTo>
                  <a:lnTo>
                    <a:pt x="297" y="191"/>
                  </a:lnTo>
                  <a:cubicBezTo>
                    <a:pt x="248" y="275"/>
                    <a:pt x="248" y="275"/>
                    <a:pt x="248" y="275"/>
                  </a:cubicBezTo>
                  <a:cubicBezTo>
                    <a:pt x="198" y="360"/>
                    <a:pt x="198" y="360"/>
                    <a:pt x="198" y="360"/>
                  </a:cubicBezTo>
                  <a:cubicBezTo>
                    <a:pt x="127" y="481"/>
                    <a:pt x="127" y="481"/>
                    <a:pt x="127" y="481"/>
                  </a:cubicBezTo>
                  <a:cubicBezTo>
                    <a:pt x="127" y="488"/>
                    <a:pt x="113" y="488"/>
                    <a:pt x="106" y="488"/>
                  </a:cubicBezTo>
                  <a:cubicBezTo>
                    <a:pt x="71" y="466"/>
                    <a:pt x="71" y="466"/>
                    <a:pt x="71" y="466"/>
                  </a:cubicBezTo>
                  <a:cubicBezTo>
                    <a:pt x="64" y="459"/>
                    <a:pt x="64" y="452"/>
                    <a:pt x="71" y="445"/>
                  </a:cubicBezTo>
                  <a:cubicBezTo>
                    <a:pt x="120" y="360"/>
                    <a:pt x="120" y="360"/>
                    <a:pt x="120" y="360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40" y="148"/>
                    <a:pt x="248" y="141"/>
                    <a:pt x="255" y="148"/>
                  </a:cubicBezTo>
                  <a:cubicBezTo>
                    <a:pt x="290" y="170"/>
                    <a:pt x="290" y="170"/>
                    <a:pt x="290" y="170"/>
                  </a:cubicBezTo>
                  <a:cubicBezTo>
                    <a:pt x="297" y="170"/>
                    <a:pt x="304" y="184"/>
                    <a:pt x="297" y="191"/>
                  </a:cubicBezTo>
                  <a:close/>
                  <a:moveTo>
                    <a:pt x="7" y="360"/>
                  </a:moveTo>
                  <a:lnTo>
                    <a:pt x="7" y="360"/>
                  </a:lnTo>
                  <a:cubicBezTo>
                    <a:pt x="0" y="360"/>
                    <a:pt x="0" y="353"/>
                    <a:pt x="0" y="346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0" y="254"/>
                    <a:pt x="0" y="247"/>
                    <a:pt x="7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92" y="360"/>
                    <a:pt x="92" y="360"/>
                    <a:pt x="92" y="360"/>
                  </a:cubicBezTo>
                  <a:lnTo>
                    <a:pt x="7" y="360"/>
                  </a:lnTo>
                  <a:close/>
                  <a:moveTo>
                    <a:pt x="64" y="481"/>
                  </a:moveTo>
                  <a:lnTo>
                    <a:pt x="64" y="481"/>
                  </a:lnTo>
                  <a:cubicBezTo>
                    <a:pt x="99" y="502"/>
                    <a:pt x="99" y="502"/>
                    <a:pt x="99" y="502"/>
                  </a:cubicBezTo>
                  <a:cubicBezTo>
                    <a:pt x="106" y="509"/>
                    <a:pt x="106" y="516"/>
                    <a:pt x="99" y="516"/>
                  </a:cubicBezTo>
                  <a:cubicBezTo>
                    <a:pt x="50" y="551"/>
                    <a:pt x="50" y="551"/>
                    <a:pt x="50" y="551"/>
                  </a:cubicBezTo>
                  <a:cubicBezTo>
                    <a:pt x="43" y="551"/>
                    <a:pt x="43" y="551"/>
                    <a:pt x="43" y="544"/>
                  </a:cubicBezTo>
                  <a:cubicBezTo>
                    <a:pt x="50" y="488"/>
                    <a:pt x="50" y="488"/>
                    <a:pt x="50" y="488"/>
                  </a:cubicBezTo>
                  <a:cubicBezTo>
                    <a:pt x="50" y="481"/>
                    <a:pt x="57" y="481"/>
                    <a:pt x="64" y="481"/>
                  </a:cubicBezTo>
                  <a:close/>
                  <a:moveTo>
                    <a:pt x="347" y="247"/>
                  </a:moveTo>
                  <a:lnTo>
                    <a:pt x="347" y="247"/>
                  </a:lnTo>
                  <a:cubicBezTo>
                    <a:pt x="368" y="297"/>
                    <a:pt x="382" y="332"/>
                    <a:pt x="396" y="360"/>
                  </a:cubicBezTo>
                  <a:cubicBezTo>
                    <a:pt x="226" y="360"/>
                    <a:pt x="226" y="360"/>
                    <a:pt x="226" y="360"/>
                  </a:cubicBezTo>
                  <a:cubicBezTo>
                    <a:pt x="290" y="247"/>
                    <a:pt x="290" y="247"/>
                    <a:pt x="290" y="247"/>
                  </a:cubicBezTo>
                  <a:lnTo>
                    <a:pt x="347" y="247"/>
                  </a:lnTo>
                  <a:close/>
                  <a:moveTo>
                    <a:pt x="474" y="417"/>
                  </a:moveTo>
                  <a:lnTo>
                    <a:pt x="474" y="417"/>
                  </a:lnTo>
                  <a:cubicBezTo>
                    <a:pt x="495" y="403"/>
                    <a:pt x="495" y="403"/>
                    <a:pt x="495" y="403"/>
                  </a:cubicBezTo>
                  <a:cubicBezTo>
                    <a:pt x="502" y="403"/>
                    <a:pt x="516" y="403"/>
                    <a:pt x="516" y="410"/>
                  </a:cubicBezTo>
                  <a:cubicBezTo>
                    <a:pt x="537" y="445"/>
                    <a:pt x="537" y="445"/>
                    <a:pt x="537" y="445"/>
                  </a:cubicBezTo>
                  <a:cubicBezTo>
                    <a:pt x="537" y="452"/>
                    <a:pt x="537" y="459"/>
                    <a:pt x="530" y="466"/>
                  </a:cubicBezTo>
                  <a:cubicBezTo>
                    <a:pt x="516" y="473"/>
                    <a:pt x="516" y="473"/>
                    <a:pt x="516" y="473"/>
                  </a:cubicBezTo>
                  <a:cubicBezTo>
                    <a:pt x="509" y="481"/>
                    <a:pt x="495" y="481"/>
                    <a:pt x="495" y="473"/>
                  </a:cubicBezTo>
                  <a:cubicBezTo>
                    <a:pt x="474" y="438"/>
                    <a:pt x="474" y="438"/>
                    <a:pt x="474" y="438"/>
                  </a:cubicBezTo>
                  <a:cubicBezTo>
                    <a:pt x="467" y="431"/>
                    <a:pt x="467" y="417"/>
                    <a:pt x="474" y="417"/>
                  </a:cubicBezTo>
                  <a:close/>
                  <a:moveTo>
                    <a:pt x="580" y="572"/>
                  </a:moveTo>
                  <a:lnTo>
                    <a:pt x="580" y="572"/>
                  </a:lnTo>
                  <a:cubicBezTo>
                    <a:pt x="580" y="558"/>
                    <a:pt x="544" y="551"/>
                    <a:pt x="530" y="530"/>
                  </a:cubicBezTo>
                  <a:cubicBezTo>
                    <a:pt x="509" y="509"/>
                    <a:pt x="523" y="502"/>
                    <a:pt x="530" y="495"/>
                  </a:cubicBezTo>
                  <a:cubicBezTo>
                    <a:pt x="594" y="459"/>
                    <a:pt x="580" y="572"/>
                    <a:pt x="580" y="5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228334" y="4133505"/>
            <a:ext cx="801843" cy="801843"/>
            <a:chOff x="7228334" y="4133505"/>
            <a:chExt cx="801843" cy="801843"/>
          </a:xfrm>
          <a:solidFill>
            <a:schemeClr val="bg2"/>
          </a:solidFill>
        </p:grpSpPr>
        <p:sp>
          <p:nvSpPr>
            <p:cNvPr id="77" name="橢圓 9"/>
            <p:cNvSpPr/>
            <p:nvPr/>
          </p:nvSpPr>
          <p:spPr>
            <a:xfrm>
              <a:off x="7228334" y="4133505"/>
              <a:ext cx="801843" cy="801843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233363" marR="0" lvl="0" indent="-233363" algn="l" defTabSz="914400" rtl="0" eaLnBrk="1" fontAlgn="auto" latinLnBrk="0" hangingPunct="1">
                <a:lnSpc>
                  <a:spcPct val="95000"/>
                </a:lnSpc>
                <a:spcBef>
                  <a:spcPct val="50000"/>
                </a:spcBef>
                <a:spcAft>
                  <a:spcPct val="35000"/>
                </a:spcAft>
                <a:buClr>
                  <a:srgbClr val="678BA8"/>
                </a:buClr>
                <a:buSzTx/>
                <a:buFontTx/>
                <a:buChar char="•"/>
                <a:tabLst/>
                <a:defRPr/>
              </a:pPr>
              <a:endParaRPr kumimoji="0" lang="zh-TW" altLang="en-US" sz="32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軟正黑體"/>
                <a:cs typeface="+mn-cs"/>
              </a:endParaRPr>
            </a:p>
          </p:txBody>
        </p:sp>
        <p:sp>
          <p:nvSpPr>
            <p:cNvPr id="86" name="Freeform 16"/>
            <p:cNvSpPr>
              <a:spLocks noChangeArrowheads="1"/>
            </p:cNvSpPr>
            <p:nvPr/>
          </p:nvSpPr>
          <p:spPr bwMode="auto">
            <a:xfrm>
              <a:off x="7510231" y="4387789"/>
              <a:ext cx="243581" cy="320133"/>
            </a:xfrm>
            <a:custGeom>
              <a:avLst/>
              <a:gdLst>
                <a:gd name="T0" fmla="*/ 69059 w 461"/>
                <a:gd name="T1" fmla="*/ 142453 h 609"/>
                <a:gd name="T2" fmla="*/ 69059 w 461"/>
                <a:gd name="T3" fmla="*/ 142453 h 609"/>
                <a:gd name="T4" fmla="*/ 63997 w 461"/>
                <a:gd name="T5" fmla="*/ 162598 h 609"/>
                <a:gd name="T6" fmla="*/ 58935 w 461"/>
                <a:gd name="T7" fmla="*/ 183102 h 609"/>
                <a:gd name="T8" fmla="*/ 40857 w 461"/>
                <a:gd name="T9" fmla="*/ 213319 h 609"/>
                <a:gd name="T10" fmla="*/ 35795 w 461"/>
                <a:gd name="T11" fmla="*/ 215837 h 609"/>
                <a:gd name="T12" fmla="*/ 33264 w 461"/>
                <a:gd name="T13" fmla="*/ 213319 h 609"/>
                <a:gd name="T14" fmla="*/ 33264 w 461"/>
                <a:gd name="T15" fmla="*/ 185620 h 609"/>
                <a:gd name="T16" fmla="*/ 38326 w 461"/>
                <a:gd name="T17" fmla="*/ 155043 h 609"/>
                <a:gd name="T18" fmla="*/ 51342 w 461"/>
                <a:gd name="T19" fmla="*/ 103962 h 609"/>
                <a:gd name="T20" fmla="*/ 51342 w 461"/>
                <a:gd name="T21" fmla="*/ 98925 h 609"/>
                <a:gd name="T22" fmla="*/ 48811 w 461"/>
                <a:gd name="T23" fmla="*/ 86335 h 609"/>
                <a:gd name="T24" fmla="*/ 48811 w 461"/>
                <a:gd name="T25" fmla="*/ 68708 h 609"/>
                <a:gd name="T26" fmla="*/ 66528 w 461"/>
                <a:gd name="T27" fmla="*/ 48204 h 609"/>
                <a:gd name="T28" fmla="*/ 79544 w 461"/>
                <a:gd name="T29" fmla="*/ 50722 h 609"/>
                <a:gd name="T30" fmla="*/ 87137 w 461"/>
                <a:gd name="T31" fmla="*/ 60794 h 609"/>
                <a:gd name="T32" fmla="*/ 87137 w 461"/>
                <a:gd name="T33" fmla="*/ 76263 h 609"/>
                <a:gd name="T34" fmla="*/ 79544 w 461"/>
                <a:gd name="T35" fmla="*/ 103962 h 609"/>
                <a:gd name="T36" fmla="*/ 77013 w 461"/>
                <a:gd name="T37" fmla="*/ 119430 h 609"/>
                <a:gd name="T38" fmla="*/ 84606 w 461"/>
                <a:gd name="T39" fmla="*/ 132021 h 609"/>
                <a:gd name="T40" fmla="*/ 97261 w 461"/>
                <a:gd name="T41" fmla="*/ 134539 h 609"/>
                <a:gd name="T42" fmla="*/ 120401 w 461"/>
                <a:gd name="T43" fmla="*/ 121948 h 609"/>
                <a:gd name="T44" fmla="*/ 135586 w 461"/>
                <a:gd name="T45" fmla="*/ 81299 h 609"/>
                <a:gd name="T46" fmla="*/ 135586 w 461"/>
                <a:gd name="T47" fmla="*/ 66190 h 609"/>
                <a:gd name="T48" fmla="*/ 125463 w 461"/>
                <a:gd name="T49" fmla="*/ 38131 h 609"/>
                <a:gd name="T50" fmla="*/ 104854 w 461"/>
                <a:gd name="T51" fmla="*/ 22663 h 609"/>
                <a:gd name="T52" fmla="*/ 74121 w 461"/>
                <a:gd name="T53" fmla="*/ 22663 h 609"/>
                <a:gd name="T54" fmla="*/ 30733 w 461"/>
                <a:gd name="T55" fmla="*/ 50722 h 609"/>
                <a:gd name="T56" fmla="*/ 23140 w 461"/>
                <a:gd name="T57" fmla="*/ 81299 h 609"/>
                <a:gd name="T58" fmla="*/ 30733 w 461"/>
                <a:gd name="T59" fmla="*/ 101444 h 609"/>
                <a:gd name="T60" fmla="*/ 33264 w 461"/>
                <a:gd name="T61" fmla="*/ 106840 h 609"/>
                <a:gd name="T62" fmla="*/ 33264 w 461"/>
                <a:gd name="T63" fmla="*/ 116912 h 609"/>
                <a:gd name="T64" fmla="*/ 28202 w 461"/>
                <a:gd name="T65" fmla="*/ 124466 h 609"/>
                <a:gd name="T66" fmla="*/ 23140 w 461"/>
                <a:gd name="T67" fmla="*/ 124466 h 609"/>
                <a:gd name="T68" fmla="*/ 0 w 461"/>
                <a:gd name="T69" fmla="*/ 91371 h 609"/>
                <a:gd name="T70" fmla="*/ 0 w 461"/>
                <a:gd name="T71" fmla="*/ 63312 h 609"/>
                <a:gd name="T72" fmla="*/ 10485 w 461"/>
                <a:gd name="T73" fmla="*/ 43167 h 609"/>
                <a:gd name="T74" fmla="*/ 38326 w 461"/>
                <a:gd name="T75" fmla="*/ 12591 h 609"/>
                <a:gd name="T76" fmla="*/ 71590 w 461"/>
                <a:gd name="T77" fmla="*/ 0 h 609"/>
                <a:gd name="T78" fmla="*/ 87137 w 461"/>
                <a:gd name="T79" fmla="*/ 0 h 609"/>
                <a:gd name="T80" fmla="*/ 122932 w 461"/>
                <a:gd name="T81" fmla="*/ 7554 h 609"/>
                <a:gd name="T82" fmla="*/ 148241 w 461"/>
                <a:gd name="T83" fmla="*/ 25541 h 609"/>
                <a:gd name="T84" fmla="*/ 163788 w 461"/>
                <a:gd name="T85" fmla="*/ 53240 h 609"/>
                <a:gd name="T86" fmla="*/ 166319 w 461"/>
                <a:gd name="T87" fmla="*/ 73744 h 609"/>
                <a:gd name="T88" fmla="*/ 163788 w 461"/>
                <a:gd name="T89" fmla="*/ 91371 h 609"/>
                <a:gd name="T90" fmla="*/ 130525 w 461"/>
                <a:gd name="T91" fmla="*/ 147489 h 609"/>
                <a:gd name="T92" fmla="*/ 117870 w 461"/>
                <a:gd name="T93" fmla="*/ 155043 h 609"/>
                <a:gd name="T94" fmla="*/ 97261 w 461"/>
                <a:gd name="T95" fmla="*/ 157561 h 609"/>
                <a:gd name="T96" fmla="*/ 82075 w 461"/>
                <a:gd name="T97" fmla="*/ 152525 h 609"/>
                <a:gd name="T98" fmla="*/ 69059 w 461"/>
                <a:gd name="T99" fmla="*/ 142453 h 60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61" h="609">
                  <a:moveTo>
                    <a:pt x="191" y="396"/>
                  </a:moveTo>
                  <a:lnTo>
                    <a:pt x="191" y="396"/>
                  </a:lnTo>
                  <a:cubicBezTo>
                    <a:pt x="184" y="410"/>
                    <a:pt x="184" y="431"/>
                    <a:pt x="177" y="452"/>
                  </a:cubicBezTo>
                  <a:cubicBezTo>
                    <a:pt x="170" y="473"/>
                    <a:pt x="170" y="495"/>
                    <a:pt x="163" y="509"/>
                  </a:cubicBezTo>
                  <a:cubicBezTo>
                    <a:pt x="149" y="544"/>
                    <a:pt x="135" y="572"/>
                    <a:pt x="113" y="593"/>
                  </a:cubicBezTo>
                  <a:cubicBezTo>
                    <a:pt x="99" y="608"/>
                    <a:pt x="99" y="600"/>
                    <a:pt x="99" y="600"/>
                  </a:cubicBezTo>
                  <a:cubicBezTo>
                    <a:pt x="92" y="600"/>
                    <a:pt x="92" y="600"/>
                    <a:pt x="92" y="593"/>
                  </a:cubicBezTo>
                  <a:cubicBezTo>
                    <a:pt x="92" y="572"/>
                    <a:pt x="92" y="544"/>
                    <a:pt x="92" y="516"/>
                  </a:cubicBezTo>
                  <a:cubicBezTo>
                    <a:pt x="92" y="487"/>
                    <a:pt x="99" y="459"/>
                    <a:pt x="106" y="431"/>
                  </a:cubicBezTo>
                  <a:cubicBezTo>
                    <a:pt x="120" y="389"/>
                    <a:pt x="128" y="339"/>
                    <a:pt x="142" y="289"/>
                  </a:cubicBezTo>
                  <a:cubicBezTo>
                    <a:pt x="142" y="282"/>
                    <a:pt x="142" y="282"/>
                    <a:pt x="142" y="275"/>
                  </a:cubicBezTo>
                  <a:cubicBezTo>
                    <a:pt x="142" y="261"/>
                    <a:pt x="135" y="254"/>
                    <a:pt x="135" y="240"/>
                  </a:cubicBezTo>
                  <a:cubicBezTo>
                    <a:pt x="135" y="219"/>
                    <a:pt x="135" y="205"/>
                    <a:pt x="135" y="191"/>
                  </a:cubicBezTo>
                  <a:cubicBezTo>
                    <a:pt x="142" y="169"/>
                    <a:pt x="156" y="148"/>
                    <a:pt x="184" y="134"/>
                  </a:cubicBezTo>
                  <a:cubicBezTo>
                    <a:pt x="198" y="134"/>
                    <a:pt x="213" y="134"/>
                    <a:pt x="220" y="141"/>
                  </a:cubicBezTo>
                  <a:cubicBezTo>
                    <a:pt x="234" y="148"/>
                    <a:pt x="241" y="155"/>
                    <a:pt x="241" y="169"/>
                  </a:cubicBezTo>
                  <a:cubicBezTo>
                    <a:pt x="248" y="184"/>
                    <a:pt x="241" y="205"/>
                    <a:pt x="241" y="212"/>
                  </a:cubicBezTo>
                  <a:cubicBezTo>
                    <a:pt x="234" y="240"/>
                    <a:pt x="227" y="261"/>
                    <a:pt x="220" y="289"/>
                  </a:cubicBezTo>
                  <a:cubicBezTo>
                    <a:pt x="213" y="304"/>
                    <a:pt x="213" y="318"/>
                    <a:pt x="213" y="332"/>
                  </a:cubicBezTo>
                  <a:cubicBezTo>
                    <a:pt x="220" y="346"/>
                    <a:pt x="227" y="360"/>
                    <a:pt x="234" y="367"/>
                  </a:cubicBezTo>
                  <a:cubicBezTo>
                    <a:pt x="248" y="374"/>
                    <a:pt x="255" y="374"/>
                    <a:pt x="269" y="374"/>
                  </a:cubicBezTo>
                  <a:cubicBezTo>
                    <a:pt x="304" y="374"/>
                    <a:pt x="318" y="353"/>
                    <a:pt x="333" y="339"/>
                  </a:cubicBezTo>
                  <a:cubicBezTo>
                    <a:pt x="354" y="311"/>
                    <a:pt x="368" y="275"/>
                    <a:pt x="375" y="226"/>
                  </a:cubicBezTo>
                  <a:cubicBezTo>
                    <a:pt x="375" y="212"/>
                    <a:pt x="375" y="198"/>
                    <a:pt x="375" y="184"/>
                  </a:cubicBezTo>
                  <a:cubicBezTo>
                    <a:pt x="375" y="148"/>
                    <a:pt x="368" y="127"/>
                    <a:pt x="347" y="106"/>
                  </a:cubicBezTo>
                  <a:cubicBezTo>
                    <a:pt x="333" y="92"/>
                    <a:pt x="318" y="78"/>
                    <a:pt x="290" y="63"/>
                  </a:cubicBezTo>
                  <a:cubicBezTo>
                    <a:pt x="269" y="56"/>
                    <a:pt x="234" y="56"/>
                    <a:pt x="205" y="63"/>
                  </a:cubicBezTo>
                  <a:cubicBezTo>
                    <a:pt x="149" y="71"/>
                    <a:pt x="106" y="99"/>
                    <a:pt x="85" y="141"/>
                  </a:cubicBezTo>
                  <a:cubicBezTo>
                    <a:pt x="71" y="169"/>
                    <a:pt x="64" y="191"/>
                    <a:pt x="64" y="226"/>
                  </a:cubicBezTo>
                  <a:cubicBezTo>
                    <a:pt x="64" y="247"/>
                    <a:pt x="71" y="268"/>
                    <a:pt x="85" y="282"/>
                  </a:cubicBezTo>
                  <a:cubicBezTo>
                    <a:pt x="85" y="289"/>
                    <a:pt x="92" y="289"/>
                    <a:pt x="92" y="297"/>
                  </a:cubicBezTo>
                  <a:cubicBezTo>
                    <a:pt x="99" y="304"/>
                    <a:pt x="92" y="318"/>
                    <a:pt x="92" y="325"/>
                  </a:cubicBezTo>
                  <a:cubicBezTo>
                    <a:pt x="85" y="332"/>
                    <a:pt x="85" y="346"/>
                    <a:pt x="78" y="346"/>
                  </a:cubicBezTo>
                  <a:cubicBezTo>
                    <a:pt x="71" y="346"/>
                    <a:pt x="64" y="346"/>
                    <a:pt x="64" y="346"/>
                  </a:cubicBezTo>
                  <a:cubicBezTo>
                    <a:pt x="29" y="325"/>
                    <a:pt x="15" y="297"/>
                    <a:pt x="0" y="254"/>
                  </a:cubicBezTo>
                  <a:cubicBezTo>
                    <a:pt x="0" y="233"/>
                    <a:pt x="0" y="205"/>
                    <a:pt x="0" y="176"/>
                  </a:cubicBezTo>
                  <a:cubicBezTo>
                    <a:pt x="7" y="155"/>
                    <a:pt x="15" y="134"/>
                    <a:pt x="29" y="120"/>
                  </a:cubicBezTo>
                  <a:cubicBezTo>
                    <a:pt x="43" y="85"/>
                    <a:pt x="71" y="56"/>
                    <a:pt x="106" y="35"/>
                  </a:cubicBezTo>
                  <a:cubicBezTo>
                    <a:pt x="135" y="21"/>
                    <a:pt x="163" y="7"/>
                    <a:pt x="198" y="0"/>
                  </a:cubicBezTo>
                  <a:cubicBezTo>
                    <a:pt x="213" y="0"/>
                    <a:pt x="227" y="0"/>
                    <a:pt x="241" y="0"/>
                  </a:cubicBezTo>
                  <a:cubicBezTo>
                    <a:pt x="276" y="0"/>
                    <a:pt x="311" y="7"/>
                    <a:pt x="340" y="21"/>
                  </a:cubicBezTo>
                  <a:cubicBezTo>
                    <a:pt x="368" y="35"/>
                    <a:pt x="389" y="49"/>
                    <a:pt x="410" y="71"/>
                  </a:cubicBezTo>
                  <a:cubicBezTo>
                    <a:pt x="431" y="92"/>
                    <a:pt x="446" y="113"/>
                    <a:pt x="453" y="148"/>
                  </a:cubicBezTo>
                  <a:cubicBezTo>
                    <a:pt x="460" y="162"/>
                    <a:pt x="460" y="184"/>
                    <a:pt x="460" y="205"/>
                  </a:cubicBezTo>
                  <a:cubicBezTo>
                    <a:pt x="460" y="219"/>
                    <a:pt x="460" y="240"/>
                    <a:pt x="453" y="254"/>
                  </a:cubicBezTo>
                  <a:cubicBezTo>
                    <a:pt x="446" y="325"/>
                    <a:pt x="410" y="382"/>
                    <a:pt x="361" y="410"/>
                  </a:cubicBezTo>
                  <a:cubicBezTo>
                    <a:pt x="354" y="417"/>
                    <a:pt x="340" y="424"/>
                    <a:pt x="326" y="431"/>
                  </a:cubicBezTo>
                  <a:cubicBezTo>
                    <a:pt x="304" y="431"/>
                    <a:pt x="290" y="438"/>
                    <a:pt x="269" y="438"/>
                  </a:cubicBezTo>
                  <a:cubicBezTo>
                    <a:pt x="255" y="431"/>
                    <a:pt x="234" y="431"/>
                    <a:pt x="227" y="424"/>
                  </a:cubicBezTo>
                  <a:cubicBezTo>
                    <a:pt x="213" y="417"/>
                    <a:pt x="198" y="403"/>
                    <a:pt x="191" y="39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7" name="文本框 21"/>
          <p:cNvSpPr txBox="1"/>
          <p:nvPr/>
        </p:nvSpPr>
        <p:spPr>
          <a:xfrm>
            <a:off x="628602" y="2192447"/>
            <a:ext cx="4608946" cy="1792792"/>
          </a:xfrm>
          <a:prstGeom prst="rect">
            <a:avLst/>
          </a:prstGeom>
          <a:noFill/>
        </p:spPr>
        <p:txBody>
          <a:bodyPr wrap="square" lIns="68576" tIns="34287" rIns="68576" bIns="34287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800" dirty="0"/>
              <a:t>Compare two datasets: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Data set A </a:t>
            </a:r>
            <a:endParaRPr lang="en-US" altLang="zh-TW" sz="2800" dirty="0" smtClean="0"/>
          </a:p>
          <a:p>
            <a:pPr lvl="1"/>
            <a:r>
              <a:rPr lang="en-US" altLang="zh-TW" sz="2800" dirty="0"/>
              <a:t> </a:t>
            </a:r>
            <a:r>
              <a:rPr lang="en-US" altLang="zh-TW" sz="2800" dirty="0" smtClean="0"/>
              <a:t>   (</a:t>
            </a:r>
            <a:r>
              <a:rPr lang="en-US" altLang="zh-TW" sz="2800" dirty="0"/>
              <a:t>recoded variables)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Data set B (PC 1)</a:t>
            </a:r>
          </a:p>
        </p:txBody>
      </p:sp>
      <p:sp>
        <p:nvSpPr>
          <p:cNvPr id="88" name="文本框 21"/>
          <p:cNvSpPr txBox="1"/>
          <p:nvPr/>
        </p:nvSpPr>
        <p:spPr>
          <a:xfrm>
            <a:off x="314447" y="4950082"/>
            <a:ext cx="5393626" cy="955640"/>
          </a:xfrm>
          <a:prstGeom prst="rect">
            <a:avLst/>
          </a:prstGeom>
          <a:noFill/>
        </p:spPr>
        <p:txBody>
          <a:bodyPr wrap="square" lIns="68576" tIns="34287" rIns="68576" bIns="34287">
            <a:spAutoFit/>
          </a:bodyPr>
          <a:lstStyle/>
          <a:p>
            <a:pPr defTabSz="685749">
              <a:lnSpc>
                <a:spcPct val="120000"/>
              </a:lnSpc>
              <a:defRPr/>
            </a:pPr>
            <a:r>
              <a:rPr lang="en-US" altLang="zh-TW" sz="2400" dirty="0" smtClean="0"/>
              <a:t>3.  10-fold </a:t>
            </a:r>
            <a:r>
              <a:rPr lang="en-US" altLang="zh-TW" sz="2400" dirty="0"/>
              <a:t>cross-validation </a:t>
            </a:r>
            <a:r>
              <a:rPr lang="en-US" altLang="zh-TW" sz="2400" dirty="0" smtClean="0"/>
              <a:t>  accuracy </a:t>
            </a:r>
            <a:r>
              <a:rPr lang="en-US" altLang="zh-TW" sz="2400" dirty="0"/>
              <a:t>rate</a:t>
            </a:r>
            <a:endParaRPr lang="zh-TW" altLang="en-US" sz="2400" dirty="0"/>
          </a:p>
          <a:p>
            <a:pPr marL="0" marR="0" lvl="0" indent="0" defTabSz="68574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sym typeface="微软雅黑" pitchFamily="34" charset="-122"/>
              </a:rPr>
              <a:t> </a:t>
            </a:r>
          </a:p>
        </p:txBody>
      </p:sp>
      <p:sp>
        <p:nvSpPr>
          <p:cNvPr id="89" name="文本框 21"/>
          <p:cNvSpPr txBox="1"/>
          <p:nvPr/>
        </p:nvSpPr>
        <p:spPr>
          <a:xfrm>
            <a:off x="7086226" y="1975412"/>
            <a:ext cx="5180571" cy="2285235"/>
          </a:xfrm>
          <a:prstGeom prst="rect">
            <a:avLst/>
          </a:prstGeom>
          <a:noFill/>
        </p:spPr>
        <p:txBody>
          <a:bodyPr wrap="square" lIns="68576" tIns="34287" rIns="68576" bIns="34287">
            <a:spAutoFit/>
          </a:bodyPr>
          <a:lstStyle/>
          <a:p>
            <a:r>
              <a:rPr lang="en-US" altLang="zh-TW" sz="2400" dirty="0" smtClean="0"/>
              <a:t>2.  Compare </a:t>
            </a:r>
            <a:r>
              <a:rPr lang="en-US" altLang="zh-TW" sz="2400" dirty="0"/>
              <a:t>tree with random forest: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Tree: </a:t>
            </a:r>
            <a:r>
              <a:rPr lang="en-US" altLang="zh-TW" sz="2400" dirty="0" err="1"/>
              <a:t>minbucket</a:t>
            </a:r>
            <a:r>
              <a:rPr lang="en-US" altLang="zh-TW" sz="2400" dirty="0"/>
              <a:t> = 100 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    and </a:t>
            </a:r>
            <a:r>
              <a:rPr lang="en-US" altLang="zh-TW" sz="2400" dirty="0" err="1" smtClean="0"/>
              <a:t>maxdepth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=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Random forest: number </a:t>
            </a:r>
            <a:r>
              <a:rPr lang="en-US" altLang="zh-TW" sz="2400" dirty="0" smtClean="0"/>
              <a:t>of</a:t>
            </a:r>
          </a:p>
          <a:p>
            <a:pPr lvl="1"/>
            <a:r>
              <a:rPr lang="en-US" altLang="zh-TW" sz="2400" dirty="0"/>
              <a:t> </a:t>
            </a:r>
            <a:r>
              <a:rPr lang="en-US" altLang="zh-TW" sz="2400" dirty="0" smtClean="0"/>
              <a:t>    </a:t>
            </a:r>
            <a:r>
              <a:rPr lang="en-US" altLang="zh-TW" sz="2400" dirty="0"/>
              <a:t>tree = 500 </a:t>
            </a:r>
            <a:endParaRPr lang="en-US" altLang="zh-TW" sz="2400" dirty="0" smtClean="0"/>
          </a:p>
          <a:p>
            <a:pPr lvl="1"/>
            <a:r>
              <a:rPr lang="en-US" altLang="zh-TW" sz="2400" dirty="0"/>
              <a:t> </a:t>
            </a:r>
            <a:r>
              <a:rPr lang="en-US" altLang="zh-TW" sz="2400" dirty="0" smtClean="0"/>
              <a:t>    and </a:t>
            </a:r>
            <a:r>
              <a:rPr lang="en-US" altLang="zh-TW" sz="2400" dirty="0"/>
              <a:t>number of variable = 3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11325113" y="6406402"/>
            <a:ext cx="1646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1754588" y="6406402"/>
            <a:ext cx="1646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11407436" y="6252514"/>
            <a:ext cx="42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3800000" scaled="0"/>
                </a:gra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22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3800000" scaled="0"/>
              </a:gra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28" name="文字方塊 27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8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68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decel="68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68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68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68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decel="68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decel="68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87" grpId="0"/>
      <p:bldP spid="88" grpId="0"/>
      <p:bldP spid="8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97556" y="1593129"/>
            <a:ext cx="9926383" cy="1910687"/>
            <a:chOff x="5143500" y="1710208"/>
            <a:chExt cx="9927253" cy="1910687"/>
          </a:xfrm>
        </p:grpSpPr>
        <p:sp>
          <p:nvSpPr>
            <p:cNvPr id="46" name="矩形 45"/>
            <p:cNvSpPr/>
            <p:nvPr/>
          </p:nvSpPr>
          <p:spPr>
            <a:xfrm>
              <a:off x="7075895" y="1710208"/>
              <a:ext cx="7994858" cy="1910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43500" y="1710208"/>
              <a:ext cx="1911600" cy="19106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>
              <a:spLocks noEditPoints="1"/>
            </p:cNvSpPr>
            <p:nvPr/>
          </p:nvSpPr>
          <p:spPr bwMode="auto">
            <a:xfrm>
              <a:off x="5630051" y="2225348"/>
              <a:ext cx="880406" cy="880406"/>
            </a:xfrm>
            <a:custGeom>
              <a:avLst/>
              <a:gdLst>
                <a:gd name="T0" fmla="*/ 800857202 w 68"/>
                <a:gd name="T1" fmla="*/ 400430317 h 68"/>
                <a:gd name="T2" fmla="*/ 400430317 w 68"/>
                <a:gd name="T3" fmla="*/ 800857202 h 68"/>
                <a:gd name="T4" fmla="*/ 0 w 68"/>
                <a:gd name="T5" fmla="*/ 400430317 h 68"/>
                <a:gd name="T6" fmla="*/ 400430317 w 68"/>
                <a:gd name="T7" fmla="*/ 0 h 68"/>
                <a:gd name="T8" fmla="*/ 800857202 w 68"/>
                <a:gd name="T9" fmla="*/ 400430317 h 68"/>
                <a:gd name="T10" fmla="*/ 176659223 w 68"/>
                <a:gd name="T11" fmla="*/ 471091261 h 68"/>
                <a:gd name="T12" fmla="*/ 164881255 w 68"/>
                <a:gd name="T13" fmla="*/ 400430317 h 68"/>
                <a:gd name="T14" fmla="*/ 176659223 w 68"/>
                <a:gd name="T15" fmla="*/ 317987974 h 68"/>
                <a:gd name="T16" fmla="*/ 94216879 w 68"/>
                <a:gd name="T17" fmla="*/ 235545630 h 68"/>
                <a:gd name="T18" fmla="*/ 58886408 w 68"/>
                <a:gd name="T19" fmla="*/ 400430317 h 68"/>
                <a:gd name="T20" fmla="*/ 94216879 w 68"/>
                <a:gd name="T21" fmla="*/ 553533604 h 68"/>
                <a:gd name="T22" fmla="*/ 176659223 w 68"/>
                <a:gd name="T23" fmla="*/ 471091261 h 68"/>
                <a:gd name="T24" fmla="*/ 565311572 w 68"/>
                <a:gd name="T25" fmla="*/ 400430317 h 68"/>
                <a:gd name="T26" fmla="*/ 400430317 w 68"/>
                <a:gd name="T27" fmla="*/ 223767663 h 68"/>
                <a:gd name="T28" fmla="*/ 223767663 w 68"/>
                <a:gd name="T29" fmla="*/ 400430317 h 68"/>
                <a:gd name="T30" fmla="*/ 400430317 w 68"/>
                <a:gd name="T31" fmla="*/ 565311572 h 68"/>
                <a:gd name="T32" fmla="*/ 565311572 w 68"/>
                <a:gd name="T33" fmla="*/ 400430317 h 68"/>
                <a:gd name="T34" fmla="*/ 235545630 w 68"/>
                <a:gd name="T35" fmla="*/ 94216879 h 68"/>
                <a:gd name="T36" fmla="*/ 317987974 w 68"/>
                <a:gd name="T37" fmla="*/ 176659223 h 68"/>
                <a:gd name="T38" fmla="*/ 400430317 w 68"/>
                <a:gd name="T39" fmla="*/ 164881255 h 68"/>
                <a:gd name="T40" fmla="*/ 471091261 w 68"/>
                <a:gd name="T41" fmla="*/ 176659223 h 68"/>
                <a:gd name="T42" fmla="*/ 553533604 w 68"/>
                <a:gd name="T43" fmla="*/ 94216879 h 68"/>
                <a:gd name="T44" fmla="*/ 400430317 w 68"/>
                <a:gd name="T45" fmla="*/ 58886408 h 68"/>
                <a:gd name="T46" fmla="*/ 235545630 w 68"/>
                <a:gd name="T47" fmla="*/ 94216879 h 68"/>
                <a:gd name="T48" fmla="*/ 553533604 w 68"/>
                <a:gd name="T49" fmla="*/ 694862355 h 68"/>
                <a:gd name="T50" fmla="*/ 471091261 w 68"/>
                <a:gd name="T51" fmla="*/ 612420012 h 68"/>
                <a:gd name="T52" fmla="*/ 400430317 w 68"/>
                <a:gd name="T53" fmla="*/ 624197980 h 68"/>
                <a:gd name="T54" fmla="*/ 317987974 w 68"/>
                <a:gd name="T55" fmla="*/ 612420012 h 68"/>
                <a:gd name="T56" fmla="*/ 235545630 w 68"/>
                <a:gd name="T57" fmla="*/ 694862355 h 68"/>
                <a:gd name="T58" fmla="*/ 400430317 w 68"/>
                <a:gd name="T59" fmla="*/ 741970795 h 68"/>
                <a:gd name="T60" fmla="*/ 553533604 w 68"/>
                <a:gd name="T61" fmla="*/ 694862355 h 68"/>
                <a:gd name="T62" fmla="*/ 706640323 w 68"/>
                <a:gd name="T63" fmla="*/ 553533604 h 68"/>
                <a:gd name="T64" fmla="*/ 741970795 w 68"/>
                <a:gd name="T65" fmla="*/ 400430317 h 68"/>
                <a:gd name="T66" fmla="*/ 706640323 w 68"/>
                <a:gd name="T67" fmla="*/ 235545630 h 68"/>
                <a:gd name="T68" fmla="*/ 612420012 w 68"/>
                <a:gd name="T69" fmla="*/ 317987974 h 68"/>
                <a:gd name="T70" fmla="*/ 624197980 w 68"/>
                <a:gd name="T71" fmla="*/ 400430317 h 68"/>
                <a:gd name="T72" fmla="*/ 612420012 w 68"/>
                <a:gd name="T73" fmla="*/ 471091261 h 68"/>
                <a:gd name="T74" fmla="*/ 706640323 w 68"/>
                <a:gd name="T75" fmla="*/ 553533604 h 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2071">
            <a:off x="9440604" y="206414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3924">
            <a:off x="9859421" y="2215250"/>
            <a:ext cx="1905000" cy="19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相關圖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0299">
            <a:off x="8973442" y="193436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41" y="577703"/>
            <a:ext cx="508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 – Comparisons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/>
          </p:nvPr>
        </p:nvGraphicFramePr>
        <p:xfrm>
          <a:off x="2722631" y="1563380"/>
          <a:ext cx="1733744" cy="184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5" name="PA_矩形 4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083211" y="1725268"/>
            <a:ext cx="1516252" cy="15162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23001" y="1595170"/>
            <a:ext cx="6713995" cy="1684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10-fold cross-validation accuracy rate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Data set A is better than Data set B.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Tree is better than random forest.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7" name="文字方塊 16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 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21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976306"/>
              </p:ext>
            </p:extLst>
          </p:nvPr>
        </p:nvGraphicFramePr>
        <p:xfrm>
          <a:off x="897558" y="3831156"/>
          <a:ext cx="9844335" cy="252748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81445">
                  <a:extLst>
                    <a:ext uri="{9D8B030D-6E8A-4147-A177-3AD203B41FA5}">
                      <a16:colId xmlns:a16="http://schemas.microsoft.com/office/drawing/2014/main" val="2812182421"/>
                    </a:ext>
                  </a:extLst>
                </a:gridCol>
                <a:gridCol w="3281445">
                  <a:extLst>
                    <a:ext uri="{9D8B030D-6E8A-4147-A177-3AD203B41FA5}">
                      <a16:colId xmlns:a16="http://schemas.microsoft.com/office/drawing/2014/main" val="3069439530"/>
                    </a:ext>
                  </a:extLst>
                </a:gridCol>
                <a:gridCol w="3281445">
                  <a:extLst>
                    <a:ext uri="{9D8B030D-6E8A-4147-A177-3AD203B41FA5}">
                      <a16:colId xmlns:a16="http://schemas.microsoft.com/office/drawing/2014/main" val="3124221529"/>
                    </a:ext>
                  </a:extLst>
                </a:gridCol>
              </a:tblGrid>
              <a:tr h="928837">
                <a:tc>
                  <a:txBody>
                    <a:bodyPr/>
                    <a:lstStyle/>
                    <a:p>
                      <a:pPr algn="ctr"/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3324244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="1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A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80.46%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79.98%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783488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="1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B</a:t>
                      </a:r>
                      <a:endParaRPr lang="zh-TW" altLang="en-US" sz="3000" b="1" dirty="0" smtClean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77.88%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76.35%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53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09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3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" fill="hold"/>
                                            <p:tgtEl>
                                              <p:spTgt spid="20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6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897556" y="1593129"/>
            <a:ext cx="9926383" cy="1910687"/>
            <a:chOff x="5143500" y="1710208"/>
            <a:chExt cx="9927253" cy="1910687"/>
          </a:xfrm>
        </p:grpSpPr>
        <p:sp>
          <p:nvSpPr>
            <p:cNvPr id="46" name="矩形 45"/>
            <p:cNvSpPr/>
            <p:nvPr/>
          </p:nvSpPr>
          <p:spPr>
            <a:xfrm>
              <a:off x="7075895" y="1710208"/>
              <a:ext cx="7994858" cy="19106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43500" y="1710208"/>
              <a:ext cx="1911600" cy="191068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Freeform 77"/>
            <p:cNvSpPr>
              <a:spLocks noEditPoints="1"/>
            </p:cNvSpPr>
            <p:nvPr/>
          </p:nvSpPr>
          <p:spPr bwMode="auto">
            <a:xfrm>
              <a:off x="5630051" y="2225348"/>
              <a:ext cx="880406" cy="880406"/>
            </a:xfrm>
            <a:custGeom>
              <a:avLst/>
              <a:gdLst>
                <a:gd name="T0" fmla="*/ 800857202 w 68"/>
                <a:gd name="T1" fmla="*/ 400430317 h 68"/>
                <a:gd name="T2" fmla="*/ 400430317 w 68"/>
                <a:gd name="T3" fmla="*/ 800857202 h 68"/>
                <a:gd name="T4" fmla="*/ 0 w 68"/>
                <a:gd name="T5" fmla="*/ 400430317 h 68"/>
                <a:gd name="T6" fmla="*/ 400430317 w 68"/>
                <a:gd name="T7" fmla="*/ 0 h 68"/>
                <a:gd name="T8" fmla="*/ 800857202 w 68"/>
                <a:gd name="T9" fmla="*/ 400430317 h 68"/>
                <a:gd name="T10" fmla="*/ 176659223 w 68"/>
                <a:gd name="T11" fmla="*/ 471091261 h 68"/>
                <a:gd name="T12" fmla="*/ 164881255 w 68"/>
                <a:gd name="T13" fmla="*/ 400430317 h 68"/>
                <a:gd name="T14" fmla="*/ 176659223 w 68"/>
                <a:gd name="T15" fmla="*/ 317987974 h 68"/>
                <a:gd name="T16" fmla="*/ 94216879 w 68"/>
                <a:gd name="T17" fmla="*/ 235545630 h 68"/>
                <a:gd name="T18" fmla="*/ 58886408 w 68"/>
                <a:gd name="T19" fmla="*/ 400430317 h 68"/>
                <a:gd name="T20" fmla="*/ 94216879 w 68"/>
                <a:gd name="T21" fmla="*/ 553533604 h 68"/>
                <a:gd name="T22" fmla="*/ 176659223 w 68"/>
                <a:gd name="T23" fmla="*/ 471091261 h 68"/>
                <a:gd name="T24" fmla="*/ 565311572 w 68"/>
                <a:gd name="T25" fmla="*/ 400430317 h 68"/>
                <a:gd name="T26" fmla="*/ 400430317 w 68"/>
                <a:gd name="T27" fmla="*/ 223767663 h 68"/>
                <a:gd name="T28" fmla="*/ 223767663 w 68"/>
                <a:gd name="T29" fmla="*/ 400430317 h 68"/>
                <a:gd name="T30" fmla="*/ 400430317 w 68"/>
                <a:gd name="T31" fmla="*/ 565311572 h 68"/>
                <a:gd name="T32" fmla="*/ 565311572 w 68"/>
                <a:gd name="T33" fmla="*/ 400430317 h 68"/>
                <a:gd name="T34" fmla="*/ 235545630 w 68"/>
                <a:gd name="T35" fmla="*/ 94216879 h 68"/>
                <a:gd name="T36" fmla="*/ 317987974 w 68"/>
                <a:gd name="T37" fmla="*/ 176659223 h 68"/>
                <a:gd name="T38" fmla="*/ 400430317 w 68"/>
                <a:gd name="T39" fmla="*/ 164881255 h 68"/>
                <a:gd name="T40" fmla="*/ 471091261 w 68"/>
                <a:gd name="T41" fmla="*/ 176659223 h 68"/>
                <a:gd name="T42" fmla="*/ 553533604 w 68"/>
                <a:gd name="T43" fmla="*/ 94216879 h 68"/>
                <a:gd name="T44" fmla="*/ 400430317 w 68"/>
                <a:gd name="T45" fmla="*/ 58886408 h 68"/>
                <a:gd name="T46" fmla="*/ 235545630 w 68"/>
                <a:gd name="T47" fmla="*/ 94216879 h 68"/>
                <a:gd name="T48" fmla="*/ 553533604 w 68"/>
                <a:gd name="T49" fmla="*/ 694862355 h 68"/>
                <a:gd name="T50" fmla="*/ 471091261 w 68"/>
                <a:gd name="T51" fmla="*/ 612420012 h 68"/>
                <a:gd name="T52" fmla="*/ 400430317 w 68"/>
                <a:gd name="T53" fmla="*/ 624197980 h 68"/>
                <a:gd name="T54" fmla="*/ 317987974 w 68"/>
                <a:gd name="T55" fmla="*/ 612420012 h 68"/>
                <a:gd name="T56" fmla="*/ 235545630 w 68"/>
                <a:gd name="T57" fmla="*/ 694862355 h 68"/>
                <a:gd name="T58" fmla="*/ 400430317 w 68"/>
                <a:gd name="T59" fmla="*/ 741970795 h 68"/>
                <a:gd name="T60" fmla="*/ 553533604 w 68"/>
                <a:gd name="T61" fmla="*/ 694862355 h 68"/>
                <a:gd name="T62" fmla="*/ 706640323 w 68"/>
                <a:gd name="T63" fmla="*/ 553533604 h 68"/>
                <a:gd name="T64" fmla="*/ 741970795 w 68"/>
                <a:gd name="T65" fmla="*/ 400430317 h 68"/>
                <a:gd name="T66" fmla="*/ 706640323 w 68"/>
                <a:gd name="T67" fmla="*/ 235545630 h 68"/>
                <a:gd name="T68" fmla="*/ 612420012 w 68"/>
                <a:gd name="T69" fmla="*/ 317987974 h 68"/>
                <a:gd name="T70" fmla="*/ 624197980 w 68"/>
                <a:gd name="T71" fmla="*/ 400430317 h 68"/>
                <a:gd name="T72" fmla="*/ 612420012 w 68"/>
                <a:gd name="T73" fmla="*/ 471091261 h 68"/>
                <a:gd name="T74" fmla="*/ 706640323 w 68"/>
                <a:gd name="T75" fmla="*/ 553533604 h 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41" y="577703"/>
            <a:ext cx="508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CART – Comparisons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0" name="图表 49"/>
          <p:cNvGraphicFramePr/>
          <p:nvPr>
            <p:extLst/>
          </p:nvPr>
        </p:nvGraphicFramePr>
        <p:xfrm>
          <a:off x="2722631" y="1563380"/>
          <a:ext cx="1733744" cy="1840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" name="PA_矩形 4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083211" y="1725268"/>
            <a:ext cx="1516252" cy="151625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23001" y="1595170"/>
            <a:ext cx="67139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Running time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Tree computed faster than </a:t>
            </a:r>
            <a:endParaRPr lang="en-US" altLang="zh-CN" sz="2400" dirty="0" smtClean="0">
              <a:solidFill>
                <a:srgbClr val="333333"/>
              </a:solidFill>
              <a:latin typeface="Century Gothic" panose="020B0502020202020204" pitchFamily="34" charset="0"/>
              <a:ea typeface="Microsoft Yahe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 </a:t>
            </a:r>
            <a:r>
              <a:rPr lang="en-US" altLang="zh-CN" sz="2400" dirty="0" smtClean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   random </a:t>
            </a:r>
            <a:r>
              <a:rPr lang="en-US" altLang="zh-CN" sz="2400" dirty="0">
                <a:solidFill>
                  <a:srgbClr val="333333"/>
                </a:solidFill>
                <a:latin typeface="Century Gothic" panose="020B0502020202020204" pitchFamily="34" charset="0"/>
                <a:ea typeface="Microsoft Yahei" panose="020B0503020204020204" pitchFamily="34" charset="-122"/>
              </a:rPr>
              <a:t>forest. </a:t>
            </a:r>
          </a:p>
        </p:txBody>
      </p:sp>
      <p:grpSp>
        <p:nvGrpSpPr>
          <p:cNvPr id="16" name="群組 15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7" name="文字方塊 16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•••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22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484927"/>
              </p:ext>
            </p:extLst>
          </p:nvPr>
        </p:nvGraphicFramePr>
        <p:xfrm>
          <a:off x="975196" y="3713018"/>
          <a:ext cx="9600441" cy="252748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200147">
                  <a:extLst>
                    <a:ext uri="{9D8B030D-6E8A-4147-A177-3AD203B41FA5}">
                      <a16:colId xmlns:a16="http://schemas.microsoft.com/office/drawing/2014/main" val="2812182421"/>
                    </a:ext>
                  </a:extLst>
                </a:gridCol>
                <a:gridCol w="3200147">
                  <a:extLst>
                    <a:ext uri="{9D8B030D-6E8A-4147-A177-3AD203B41FA5}">
                      <a16:colId xmlns:a16="http://schemas.microsoft.com/office/drawing/2014/main" val="3069439530"/>
                    </a:ext>
                  </a:extLst>
                </a:gridCol>
                <a:gridCol w="3200147">
                  <a:extLst>
                    <a:ext uri="{9D8B030D-6E8A-4147-A177-3AD203B41FA5}">
                      <a16:colId xmlns:a16="http://schemas.microsoft.com/office/drawing/2014/main" val="3124221529"/>
                    </a:ext>
                  </a:extLst>
                </a:gridCol>
              </a:tblGrid>
              <a:tr h="928837">
                <a:tc>
                  <a:txBody>
                    <a:bodyPr/>
                    <a:lstStyle/>
                    <a:p>
                      <a:pPr algn="ctr"/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93324244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="1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A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5.33 secs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3.47 </a:t>
                      </a:r>
                      <a:r>
                        <a:rPr lang="en-US" altLang="zh-TW" sz="3000" b="1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783488"/>
                  </a:ext>
                </a:extLst>
              </a:tr>
              <a:tr h="7993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altLang="zh-TW" sz="3000" b="1" baseline="0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 set B</a:t>
                      </a:r>
                      <a:endParaRPr lang="zh-TW" altLang="en-US" sz="3000" b="1" dirty="0" smtClean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1.38 secs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b="1" dirty="0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3.14 </a:t>
                      </a:r>
                      <a:r>
                        <a:rPr lang="en-US" altLang="zh-TW" sz="3000" b="1" dirty="0" err="1" smtClean="0">
                          <a:ln>
                            <a:solidFill>
                              <a:srgbClr val="FFC000"/>
                            </a:solidFill>
                          </a:ln>
                          <a:solidFill>
                            <a:schemeClr val="tx1"/>
                          </a:solidFill>
                        </a:rPr>
                        <a:t>mins</a:t>
                      </a:r>
                      <a:endParaRPr lang="zh-TW" altLang="en-US" sz="3000" b="1" dirty="0">
                        <a:ln>
                          <a:solidFill>
                            <a:srgbClr val="FFC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453886"/>
                  </a:ext>
                </a:extLst>
              </a:tr>
            </a:tbl>
          </a:graphicData>
        </a:graphic>
      </p:graphicFrame>
      <p:pic>
        <p:nvPicPr>
          <p:cNvPr id="17410" name="Picture 2" descr="「clock icon」的圖片搜尋結果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9681" y1="12300" x2="49681" y2="12300"/>
                        <a14:foregroundMark x1="21565" y1="16613" x2="21565" y2="16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28" y="1254002"/>
            <a:ext cx="2436662" cy="24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6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74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74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74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Graphic spid="50" grpId="0">
            <p:bldAsOne/>
          </p:bldGraphic>
          <p:bldP spid="55" grpId="0" animBg="1"/>
          <p:bldP spid="58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7079140" y="1956868"/>
            <a:ext cx="4918895" cy="4869276"/>
            <a:chOff x="5551055" y="80530"/>
            <a:chExt cx="6640945" cy="6640945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055" y="80530"/>
              <a:ext cx="6640945" cy="6640945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8007928" y="3038764"/>
              <a:ext cx="2096654" cy="2789381"/>
            </a:xfrm>
            <a:prstGeom prst="rect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0" y="0"/>
            <a:ext cx="3327400" cy="68580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4007" y="3029146"/>
            <a:ext cx="218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 TWO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364" y="3385033"/>
            <a:ext cx="30612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zh-TW" sz="8800" b="1" dirty="0">
                <a:solidFill>
                  <a:schemeClr val="bg1"/>
                </a:solidFill>
              </a:rPr>
              <a:t>CART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869645" y="784278"/>
            <a:ext cx="3098659" cy="0"/>
          </a:xfrm>
          <a:prstGeom prst="line">
            <a:avLst/>
          </a:prstGeom>
          <a:ln w="571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783029" y="956494"/>
            <a:ext cx="5755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CART – Results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29302" y="1941629"/>
            <a:ext cx="74804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The repayment status (recoded) </a:t>
            </a:r>
            <a:endParaRPr lang="en-US" altLang="zh-CN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altLang="zh-CN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   is informative.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The third split performed </a:t>
            </a:r>
            <a:endParaRPr lang="en-US" altLang="zh-CN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altLang="zh-CN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   poor</a:t>
            </a:r>
            <a:r>
              <a:rPr lang="en-US" altLang="zh-CN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6" name="文字方塊 15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5442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881257" y="-6371"/>
            <a:ext cx="4310743" cy="4317113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6458" y="0"/>
            <a:ext cx="2627086" cy="2569029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2064" y="-6371"/>
            <a:ext cx="1548000" cy="154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63544" y="4508914"/>
            <a:ext cx="1567542" cy="157257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79429" y="4508914"/>
            <a:ext cx="2612571" cy="2355457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7938" y="3273087"/>
            <a:ext cx="2664000" cy="0"/>
          </a:xfrm>
          <a:prstGeom prst="line">
            <a:avLst/>
          </a:prstGeom>
          <a:ln w="28575">
            <a:solidFill>
              <a:srgbClr val="F5A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70983" y="2432391"/>
            <a:ext cx="3610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4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 Light" panose="020B0502040204020203" pitchFamily="34" charset="-122"/>
              </a:rPr>
              <a:t>Conclusion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0983" y="3459791"/>
            <a:ext cx="716741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Origin data: </a:t>
            </a:r>
            <a:r>
              <a:rPr lang="en-US" altLang="zh-TW" sz="2800" b="1" dirty="0">
                <a:solidFill>
                  <a:srgbClr val="FF0000"/>
                </a:solidFill>
              </a:rPr>
              <a:t>77.88% (No) versus 22.12 (Yes)</a:t>
            </a:r>
          </a:p>
          <a:p>
            <a:r>
              <a:rPr lang="en-US" altLang="zh-TW" sz="2800" dirty="0"/>
              <a:t>SVM with linear kernel for Data set A: </a:t>
            </a:r>
            <a:r>
              <a:rPr lang="en-US" altLang="zh-TW" sz="2800" b="1" dirty="0">
                <a:solidFill>
                  <a:srgbClr val="FF0000"/>
                </a:solidFill>
              </a:rPr>
              <a:t>80.37%</a:t>
            </a:r>
          </a:p>
          <a:p>
            <a:r>
              <a:rPr lang="en-US" altLang="zh-TW" sz="2800" dirty="0"/>
              <a:t>CART for Data set A: </a:t>
            </a:r>
            <a:r>
              <a:rPr lang="en-US" altLang="zh-TW" sz="2800" b="1" dirty="0">
                <a:solidFill>
                  <a:srgbClr val="FF0000"/>
                </a:solidFill>
              </a:rPr>
              <a:t>80.46%</a:t>
            </a:r>
            <a:r>
              <a:rPr lang="en-US" altLang="zh-TW" sz="2800" dirty="0"/>
              <a:t> </a:t>
            </a:r>
          </a:p>
          <a:p>
            <a:endParaRPr lang="en-US" altLang="zh-TW" sz="2800" dirty="0"/>
          </a:p>
          <a:p>
            <a:r>
              <a:rPr lang="en-US" altLang="zh-TW" sz="2800" dirty="0"/>
              <a:t>Depends on user!</a:t>
            </a:r>
          </a:p>
          <a:p>
            <a:endParaRPr lang="en-US" altLang="zh-TW" sz="2800" dirty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89517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>
            <a:off x="0" y="0"/>
            <a:ext cx="6894286" cy="6858000"/>
          </a:xfrm>
          <a:prstGeom prst="rtTriangle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37029" y="5109029"/>
            <a:ext cx="1458026" cy="3810"/>
          </a:xfrm>
          <a:prstGeom prst="line">
            <a:avLst/>
          </a:prstGeom>
          <a:ln w="38100">
            <a:solidFill>
              <a:srgbClr val="F5A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51418" y="5112839"/>
            <a:ext cx="4952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Final</a:t>
            </a:r>
            <a:r>
              <a:rPr kumimoji="0" lang="en-US" altLang="zh-CN" sz="5400" b="1" i="0" u="none" strike="noStrike" kern="1200" cap="none" spc="0" normalizeH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sz="5400" b="1" dirty="0" smtClean="0">
                <a:solidFill>
                  <a:srgbClr val="F5AF01"/>
                </a:solidFill>
              </a:rPr>
              <a:t>Discussion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F5AF0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菱形 6"/>
          <p:cNvSpPr/>
          <p:nvPr/>
        </p:nvSpPr>
        <p:spPr>
          <a:xfrm>
            <a:off x="2830288" y="2191656"/>
            <a:ext cx="1260000" cy="1260000"/>
          </a:xfrm>
          <a:prstGeom prst="diamond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菱形 7"/>
          <p:cNvSpPr/>
          <p:nvPr/>
        </p:nvSpPr>
        <p:spPr>
          <a:xfrm>
            <a:off x="3783716" y="3139204"/>
            <a:ext cx="1260000" cy="1260000"/>
          </a:xfrm>
          <a:prstGeom prst="diamond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4773430" y="4116861"/>
            <a:ext cx="1260000" cy="1260000"/>
          </a:xfrm>
          <a:prstGeom prst="diamond">
            <a:avLst/>
          </a:prstGeom>
          <a:solidFill>
            <a:srgbClr val="F5A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335487" y="1477210"/>
            <a:ext cx="6448409" cy="3323987"/>
            <a:chOff x="5681021" y="1142030"/>
            <a:chExt cx="6448409" cy="3323987"/>
          </a:xfrm>
        </p:grpSpPr>
        <p:sp>
          <p:nvSpPr>
            <p:cNvPr id="4" name="矩形 3"/>
            <p:cNvSpPr/>
            <p:nvPr/>
          </p:nvSpPr>
          <p:spPr>
            <a:xfrm>
              <a:off x="6033430" y="1142030"/>
              <a:ext cx="6096000" cy="33239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800" b="1" i="1" dirty="0">
                  <a:solidFill>
                    <a:schemeClr val="accent4">
                      <a:lumMod val="50000"/>
                    </a:schemeClr>
                  </a:solidFill>
                </a:rPr>
                <a:t>Data </a:t>
              </a:r>
              <a:r>
                <a:rPr lang="en-US" altLang="zh-TW" sz="28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quality</a:t>
              </a:r>
              <a:endParaRPr lang="en-US" altLang="zh-TW" sz="2800" b="1" i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sz="2800" b="1" i="1" dirty="0">
                  <a:solidFill>
                    <a:schemeClr val="accent4">
                      <a:lumMod val="50000"/>
                    </a:schemeClr>
                  </a:solidFill>
                </a:rPr>
                <a:t>Data typing error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800" b="1" i="1" dirty="0">
                  <a:solidFill>
                    <a:schemeClr val="accent4">
                      <a:lumMod val="50000"/>
                    </a:schemeClr>
                  </a:solidFill>
                </a:rPr>
                <a:t>Lack of other features</a:t>
              </a:r>
            </a:p>
            <a:p>
              <a:pPr>
                <a:lnSpc>
                  <a:spcPct val="150000"/>
                </a:lnSpc>
              </a:pPr>
              <a:r>
                <a:rPr lang="en-US" altLang="zh-TW" sz="2800" b="1" i="1" dirty="0">
                  <a:solidFill>
                    <a:schemeClr val="accent4">
                      <a:lumMod val="50000"/>
                    </a:schemeClr>
                  </a:solidFill>
                </a:rPr>
                <a:t>Another classification approach</a:t>
              </a:r>
            </a:p>
            <a:p>
              <a:pPr>
                <a:lnSpc>
                  <a:spcPct val="150000"/>
                </a:lnSpc>
              </a:pPr>
              <a:endParaRPr lang="zh-TW" altLang="en-US" sz="2800" b="1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5681023" y="1408546"/>
              <a:ext cx="271813" cy="326578"/>
            </a:xfrm>
            <a:prstGeom prst="diamond">
              <a:avLst/>
            </a:prstGeom>
            <a:solidFill>
              <a:srgbClr val="F5A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5681023" y="2028367"/>
              <a:ext cx="271813" cy="326578"/>
            </a:xfrm>
            <a:prstGeom prst="diamond">
              <a:avLst/>
            </a:prstGeom>
            <a:solidFill>
              <a:srgbClr val="F5A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5681022" y="2704865"/>
              <a:ext cx="271813" cy="326578"/>
            </a:xfrm>
            <a:prstGeom prst="diamond">
              <a:avLst/>
            </a:prstGeom>
            <a:solidFill>
              <a:srgbClr val="F5A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5681021" y="3301455"/>
              <a:ext cx="271813" cy="326578"/>
            </a:xfrm>
            <a:prstGeom prst="diamond">
              <a:avLst/>
            </a:prstGeom>
            <a:solidFill>
              <a:srgbClr val="F5A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802057" y="5954899"/>
            <a:ext cx="5195979" cy="635986"/>
            <a:chOff x="1755165" y="4539464"/>
            <a:chExt cx="5329108" cy="810968"/>
          </a:xfrm>
        </p:grpSpPr>
        <p:sp>
          <p:nvSpPr>
            <p:cNvPr id="23" name="文字方塊 22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i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i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i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i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i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i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i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i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••••</a:t>
              </a:r>
              <a:endParaRPr lang="zh-TW" altLang="en-US" sz="2400" b="1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i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i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endParaRPr lang="zh-TW" altLang="en-US" sz="2400" b="1" i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783577" y="5780662"/>
            <a:ext cx="5214459" cy="8102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1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8" r="1"/>
          <a:stretch/>
        </p:blipFill>
        <p:spPr>
          <a:xfrm flipH="1">
            <a:off x="0" y="0"/>
            <a:ext cx="6179127" cy="6810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42" y="577703"/>
            <a:ext cx="1891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FBFB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BFBF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0030" y="2263772"/>
            <a:ext cx="4907932" cy="2263580"/>
          </a:xfrm>
          <a:prstGeom prst="rect">
            <a:avLst/>
          </a:prstGeom>
          <a:solidFill>
            <a:srgbClr val="F3C91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22633" y="1042668"/>
            <a:ext cx="670593" cy="670593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A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22633" y="1934494"/>
            <a:ext cx="670593" cy="670593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B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22632" y="3523412"/>
            <a:ext cx="670593" cy="670593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C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22633" y="5087477"/>
            <a:ext cx="670593" cy="670593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D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4" y="2747743"/>
            <a:ext cx="4202363" cy="13570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211347" y="1202457"/>
            <a:ext cx="471435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Introduction and management</a:t>
            </a:r>
          </a:p>
        </p:txBody>
      </p:sp>
      <p:sp>
        <p:nvSpPr>
          <p:cNvPr id="24" name="矩形 23"/>
          <p:cNvSpPr/>
          <p:nvPr/>
        </p:nvSpPr>
        <p:spPr>
          <a:xfrm>
            <a:off x="7199441" y="1881295"/>
            <a:ext cx="432222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Support Vector Machine (SVM)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Modeling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</a:t>
            </a:r>
          </a:p>
        </p:txBody>
      </p:sp>
      <p:sp>
        <p:nvSpPr>
          <p:cNvPr id="25" name="矩形 24"/>
          <p:cNvSpPr/>
          <p:nvPr/>
        </p:nvSpPr>
        <p:spPr>
          <a:xfrm>
            <a:off x="7199441" y="3450733"/>
            <a:ext cx="5273499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Classification And Regression Tree (CART)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Modeling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Comparisons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</a:t>
            </a:r>
          </a:p>
        </p:txBody>
      </p:sp>
      <p:sp>
        <p:nvSpPr>
          <p:cNvPr id="26" name="矩形 25"/>
          <p:cNvSpPr/>
          <p:nvPr/>
        </p:nvSpPr>
        <p:spPr>
          <a:xfrm>
            <a:off x="7211347" y="5210407"/>
            <a:ext cx="38140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b="1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17996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9" grpId="0" animBg="1"/>
          <p:bldP spid="21" grpId="0" animBg="1"/>
          <p:bldP spid="22" grpId="0" animBg="1"/>
          <p:bldP spid="23" grpId="0" animBg="1"/>
          <p:bldP spid="13" grpId="0"/>
          <p:bldP spid="24" grpId="0"/>
          <p:bldP spid="25" grpId="0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9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/>
          <p:bldP spid="9" grpId="0" animBg="1"/>
          <p:bldP spid="21" grpId="0" animBg="1"/>
          <p:bldP spid="22" grpId="0" animBg="1"/>
          <p:bldP spid="23" grpId="0" animBg="1"/>
          <p:bldP spid="13" grpId="0"/>
          <p:bldP spid="24" grpId="0"/>
          <p:bldP spid="25" grpId="0"/>
          <p:bldP spid="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3" b="23185"/>
          <a:stretch/>
        </p:blipFill>
        <p:spPr>
          <a:xfrm>
            <a:off x="0" y="1527628"/>
            <a:ext cx="12192000" cy="304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5" name="矩形 4"/>
          <p:cNvSpPr/>
          <p:nvPr/>
        </p:nvSpPr>
        <p:spPr>
          <a:xfrm>
            <a:off x="-88008" y="1644478"/>
            <a:ext cx="12192000" cy="30480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0" y="407645"/>
            <a:ext cx="151815" cy="61379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4674" y="483710"/>
            <a:ext cx="4533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Introduction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94562" y="2521978"/>
            <a:ext cx="9026860" cy="3596047"/>
          </a:xfrm>
          <a:prstGeom prst="rect">
            <a:avLst/>
          </a:prstGeom>
          <a:gradFill>
            <a:gsLst>
              <a:gs pos="100000">
                <a:srgbClr val="C00000"/>
              </a:gs>
              <a:gs pos="0">
                <a:srgbClr val="FF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20051" y="2896995"/>
            <a:ext cx="2609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ABOUT DATA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6513506" y="3447931"/>
            <a:ext cx="746773" cy="139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57962" y="3676007"/>
            <a:ext cx="48121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Century Gothic" panose="020B0502020202020204" pitchFamily="34" charset="0"/>
              </a:rPr>
              <a:t>From UCI dataset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Century Gothic" panose="020B0502020202020204" pitchFamily="34" charset="0"/>
              </a:rPr>
              <a:t>Default of credit card clients data set in 2006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prstClr val="white"/>
                </a:solidFill>
                <a:latin typeface="Century Gothic" panose="020B0502020202020204" pitchFamily="34" charset="0"/>
              </a:rPr>
              <a:t>23 explanatory variables with 30,000 records</a:t>
            </a:r>
          </a:p>
        </p:txBody>
      </p:sp>
      <p:sp>
        <p:nvSpPr>
          <p:cNvPr id="16" name="椭圆 15"/>
          <p:cNvSpPr/>
          <p:nvPr/>
        </p:nvSpPr>
        <p:spPr>
          <a:xfrm>
            <a:off x="9624330" y="5377473"/>
            <a:ext cx="306897" cy="30689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9676392" y="5530921"/>
            <a:ext cx="202771" cy="0"/>
          </a:xfrm>
          <a:prstGeom prst="straightConnector1">
            <a:avLst/>
          </a:prstGeom>
          <a:ln w="19050">
            <a:solidFill>
              <a:srgbClr val="C20A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325113" y="6406402"/>
            <a:ext cx="1646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1754588" y="6406402"/>
            <a:ext cx="1646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1407436" y="6252514"/>
            <a:ext cx="429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FF0000"/>
                    </a:gs>
                  </a:gsLst>
                  <a:lin ang="13800000" scaled="0"/>
                </a:gra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C00000"/>
                  </a:gs>
                  <a:gs pos="100000">
                    <a:srgbClr val="FF0000"/>
                  </a:gs>
                </a:gsLst>
                <a:lin ang="13800000" scaled="0"/>
              </a:gradFill>
              <a:effectLst/>
              <a:uLnTx/>
              <a:uFillTx/>
              <a:latin typeface="Century Gothic" panose="020B0502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0030" y="2263772"/>
            <a:ext cx="4907932" cy="2263580"/>
          </a:xfrm>
          <a:prstGeom prst="rect">
            <a:avLst/>
          </a:prstGeom>
          <a:solidFill>
            <a:srgbClr val="F3C91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04" y="2747743"/>
            <a:ext cx="4202363" cy="1357013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21" name="文字方塊 20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1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4000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4000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4000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4000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4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4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44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44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4" grpId="0"/>
          <p:bldP spid="1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442" y="577703"/>
            <a:ext cx="4362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Management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952066" y="952223"/>
            <a:ext cx="2399204" cy="2322282"/>
            <a:chOff x="6469236" y="1162478"/>
            <a:chExt cx="3843053" cy="3908286"/>
          </a:xfrm>
        </p:grpSpPr>
        <p:sp>
          <p:nvSpPr>
            <p:cNvPr id="9" name="椭圆 8"/>
            <p:cNvSpPr/>
            <p:nvPr/>
          </p:nvSpPr>
          <p:spPr>
            <a:xfrm>
              <a:off x="6528435" y="1162478"/>
              <a:ext cx="3783854" cy="3908286"/>
            </a:xfrm>
            <a:prstGeom prst="ellipse">
              <a:avLst/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0" r="16700"/>
            <a:stretch/>
          </p:blipFill>
          <p:spPr>
            <a:xfrm>
              <a:off x="6469236" y="1255891"/>
              <a:ext cx="3621822" cy="3621822"/>
            </a:xfrm>
            <a:prstGeom prst="ellipse">
              <a:avLst/>
            </a:prstGeom>
          </p:spPr>
        </p:pic>
      </p:grpSp>
      <p:sp>
        <p:nvSpPr>
          <p:cNvPr id="53" name="矩形 52"/>
          <p:cNvSpPr/>
          <p:nvPr/>
        </p:nvSpPr>
        <p:spPr>
          <a:xfrm>
            <a:off x="1001167" y="3401261"/>
            <a:ext cx="10655123" cy="2278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Microsoft Yahei" panose="020B0503020204020204" pitchFamily="34" charset="-122"/>
              </a:rPr>
              <a:t>Amount of the given credit (individual consumer and his/her family)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Microsoft Yahei" panose="020B0503020204020204" pitchFamily="34" charset="-122"/>
              </a:rPr>
              <a:t>Gender (1 = male; 2 = female)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Microsoft Yahei" panose="020B0503020204020204" pitchFamily="34" charset="-122"/>
              </a:rPr>
              <a:t>Education (1 = graduate school; 2 = university; 3 = high school; 4 = others)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Microsoft Yahei" panose="020B0503020204020204" pitchFamily="34" charset="-122"/>
              </a:rPr>
              <a:t>Marital status (1 = married; 2 = single; 3 = others)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Microsoft Yahei" panose="020B0503020204020204" pitchFamily="34" charset="-122"/>
              </a:rPr>
              <a:t>Age (year)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7287491" y="5057488"/>
            <a:ext cx="5994400" cy="1245076"/>
            <a:chOff x="7287491" y="5057488"/>
            <a:chExt cx="5994400" cy="1245076"/>
          </a:xfrm>
        </p:grpSpPr>
        <p:sp>
          <p:nvSpPr>
            <p:cNvPr id="56" name="圆角矩形 55"/>
            <p:cNvSpPr/>
            <p:nvPr/>
          </p:nvSpPr>
          <p:spPr>
            <a:xfrm>
              <a:off x="7287491" y="5057488"/>
              <a:ext cx="5994400" cy="1245076"/>
            </a:xfrm>
            <a:prstGeom prst="roundRect">
              <a:avLst>
                <a:gd name="adj" fmla="val 50000"/>
              </a:avLst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637688" y="5494615"/>
              <a:ext cx="5184032" cy="758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40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rPr>
                <a:t>Basic information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941095" y="2322267"/>
            <a:ext cx="6346396" cy="951232"/>
            <a:chOff x="1024222" y="1949606"/>
            <a:chExt cx="6346396" cy="951232"/>
          </a:xfrm>
        </p:grpSpPr>
        <p:sp>
          <p:nvSpPr>
            <p:cNvPr id="52" name="文本框 51"/>
            <p:cNvSpPr txBox="1"/>
            <p:nvPr/>
          </p:nvSpPr>
          <p:spPr>
            <a:xfrm>
              <a:off x="1024222" y="1949606"/>
              <a:ext cx="3843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40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Variables</a:t>
              </a:r>
              <a:endParaRPr lang="en-US" altLang="zh-CN" sz="40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0481" y="2657492"/>
              <a:ext cx="6220137" cy="79358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144247" y="2900838"/>
              <a:ext cx="570565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5" name="文字方塊 14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3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  <p:bldP spid="5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  <p:bldP spid="53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6890328" y="5057488"/>
            <a:ext cx="6391564" cy="1245076"/>
            <a:chOff x="7287491" y="5057488"/>
            <a:chExt cx="5994400" cy="1245076"/>
          </a:xfrm>
        </p:grpSpPr>
        <p:sp>
          <p:nvSpPr>
            <p:cNvPr id="22" name="圆角矩形 55"/>
            <p:cNvSpPr/>
            <p:nvPr/>
          </p:nvSpPr>
          <p:spPr>
            <a:xfrm>
              <a:off x="7287491" y="5057488"/>
              <a:ext cx="5994400" cy="1245076"/>
            </a:xfrm>
            <a:prstGeom prst="roundRect">
              <a:avLst>
                <a:gd name="adj" fmla="val 50000"/>
              </a:avLst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590541" y="5488595"/>
              <a:ext cx="5184032" cy="758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40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rPr>
                <a:t>Recoded variables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442" y="577703"/>
            <a:ext cx="4362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Management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815817" y="952223"/>
            <a:ext cx="2535452" cy="2322282"/>
            <a:chOff x="6250993" y="1162478"/>
            <a:chExt cx="4061296" cy="3908286"/>
          </a:xfrm>
        </p:grpSpPr>
        <p:sp>
          <p:nvSpPr>
            <p:cNvPr id="9" name="椭圆 8"/>
            <p:cNvSpPr/>
            <p:nvPr/>
          </p:nvSpPr>
          <p:spPr>
            <a:xfrm>
              <a:off x="6528435" y="1162478"/>
              <a:ext cx="3783854" cy="3908286"/>
            </a:xfrm>
            <a:prstGeom prst="ellipse">
              <a:avLst/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993" y="1249539"/>
              <a:ext cx="3859518" cy="3698781"/>
            </a:xfrm>
            <a:prstGeom prst="ellipse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941095" y="2322267"/>
            <a:ext cx="6346396" cy="951232"/>
            <a:chOff x="1024222" y="1949606"/>
            <a:chExt cx="6346396" cy="951232"/>
          </a:xfrm>
        </p:grpSpPr>
        <p:sp>
          <p:nvSpPr>
            <p:cNvPr id="52" name="文本框 51"/>
            <p:cNvSpPr txBox="1"/>
            <p:nvPr/>
          </p:nvSpPr>
          <p:spPr>
            <a:xfrm>
              <a:off x="1024222" y="1949606"/>
              <a:ext cx="3843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40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Variables</a:t>
              </a:r>
              <a:endParaRPr lang="en-US" altLang="zh-CN" sz="40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0481" y="2657492"/>
              <a:ext cx="6220137" cy="79358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144247" y="2900838"/>
              <a:ext cx="570565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5" name="文字方塊 14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534406" y="3437488"/>
            <a:ext cx="10095346" cy="257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repayment status from April to September in 2005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	→ sum positive months</a:t>
            </a: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Amount of bill statement from April to September in 2005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	→ max amount of bill statement</a:t>
            </a:r>
            <a:endParaRPr kumimoji="0" lang="en-US" altLang="zh-TW" sz="2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Amount	paid from April to September in 2005</a:t>
            </a:r>
          </a:p>
          <a:p>
            <a:pPr marL="0" marR="0" lvl="1" indent="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	→ max amount paid</a:t>
            </a:r>
          </a:p>
        </p:txBody>
      </p:sp>
    </p:spTree>
    <p:extLst>
      <p:ext uri="{BB962C8B-B14F-4D97-AF65-F5344CB8AC3E}">
        <p14:creationId xmlns:p14="http://schemas.microsoft.com/office/powerpoint/2010/main" val="26092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6890328" y="5057488"/>
            <a:ext cx="6391564" cy="1245076"/>
            <a:chOff x="7287491" y="5057488"/>
            <a:chExt cx="5994400" cy="1245076"/>
          </a:xfrm>
        </p:grpSpPr>
        <p:sp>
          <p:nvSpPr>
            <p:cNvPr id="22" name="圆角矩形 55"/>
            <p:cNvSpPr/>
            <p:nvPr/>
          </p:nvSpPr>
          <p:spPr>
            <a:xfrm>
              <a:off x="7287491" y="5057488"/>
              <a:ext cx="5994400" cy="1245076"/>
            </a:xfrm>
            <a:prstGeom prst="roundRect">
              <a:avLst>
                <a:gd name="adj" fmla="val 50000"/>
              </a:avLst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92675" y="5311395"/>
              <a:ext cx="5184032" cy="991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en-US" altLang="zh-CN" sz="54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rPr>
                <a:t>PC 1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0" y="451278"/>
            <a:ext cx="234950" cy="7112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442" y="577703"/>
            <a:ext cx="4362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Management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7908181" y="951673"/>
            <a:ext cx="2443088" cy="2322832"/>
            <a:chOff x="6398942" y="1161552"/>
            <a:chExt cx="3913347" cy="3909212"/>
          </a:xfrm>
        </p:grpSpPr>
        <p:sp>
          <p:nvSpPr>
            <p:cNvPr id="9" name="椭圆 8"/>
            <p:cNvSpPr/>
            <p:nvPr/>
          </p:nvSpPr>
          <p:spPr>
            <a:xfrm>
              <a:off x="6528435" y="1162478"/>
              <a:ext cx="3783854" cy="3908286"/>
            </a:xfrm>
            <a:prstGeom prst="ellipse">
              <a:avLst/>
            </a:prstGeom>
            <a:solidFill>
              <a:srgbClr val="F3C9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942" y="1161552"/>
              <a:ext cx="3725331" cy="3733490"/>
            </a:xfrm>
            <a:prstGeom prst="ellipse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941095" y="2322267"/>
            <a:ext cx="6346396" cy="951232"/>
            <a:chOff x="1024222" y="1949606"/>
            <a:chExt cx="6346396" cy="951232"/>
          </a:xfrm>
        </p:grpSpPr>
        <p:sp>
          <p:nvSpPr>
            <p:cNvPr id="52" name="文本框 51"/>
            <p:cNvSpPr txBox="1"/>
            <p:nvPr/>
          </p:nvSpPr>
          <p:spPr>
            <a:xfrm>
              <a:off x="1024222" y="1949606"/>
              <a:ext cx="38430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40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Variables</a:t>
              </a:r>
              <a:endParaRPr lang="en-US" altLang="zh-CN" sz="4000" b="1" dirty="0">
                <a:solidFill>
                  <a:schemeClr val="accent4">
                    <a:lumMod val="50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150481" y="2657492"/>
              <a:ext cx="6220137" cy="79358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144247" y="2900838"/>
              <a:ext cx="570565" cy="0"/>
            </a:xfrm>
            <a:prstGeom prst="line">
              <a:avLst/>
            </a:prstGeom>
            <a:ln w="76200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5" name="文字方塊 14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480291" y="3522559"/>
            <a:ext cx="10778836" cy="1550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repayment status from April to September in 2005</a:t>
            </a: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Amount of bill statement from April to September in 2005</a:t>
            </a:r>
          </a:p>
          <a:p>
            <a:pPr marL="685800" marR="0" lvl="1" indent="-228600" defTabSz="91440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Amount</a:t>
            </a:r>
            <a:r>
              <a:rPr kumimoji="0" lang="en-US" altLang="zh-TW" sz="32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paid from April to September in 2005</a:t>
            </a:r>
          </a:p>
        </p:txBody>
      </p:sp>
    </p:spTree>
    <p:extLst>
      <p:ext uri="{BB962C8B-B14F-4D97-AF65-F5344CB8AC3E}">
        <p14:creationId xmlns:p14="http://schemas.microsoft.com/office/powerpoint/2010/main" val="40514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0" y="10274"/>
            <a:ext cx="12192000" cy="6846477"/>
            <a:chOff x="0" y="10274"/>
            <a:chExt cx="12192000" cy="684647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" name="矩形 5"/>
            <p:cNvSpPr/>
            <p:nvPr/>
          </p:nvSpPr>
          <p:spPr>
            <a:xfrm>
              <a:off x="0" y="10274"/>
              <a:ext cx="12192000" cy="1602769"/>
            </a:xfrm>
            <a:prstGeom prst="rect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1376737"/>
              <a:ext cx="12192000" cy="7191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 flipV="1">
              <a:off x="0" y="6731749"/>
              <a:ext cx="12192000" cy="125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83423-47BF-4A02-9476-F007BD2813AF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33" name="文本框 17"/>
          <p:cNvSpPr txBox="1"/>
          <p:nvPr/>
        </p:nvSpPr>
        <p:spPr>
          <a:xfrm>
            <a:off x="340096" y="644876"/>
            <a:ext cx="4362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Management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0" y="552379"/>
            <a:ext cx="234950" cy="711200"/>
          </a:xfrm>
          <a:prstGeom prst="rect">
            <a:avLst/>
          </a:prstGeom>
          <a:solidFill>
            <a:srgbClr val="F3C9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36" name="文字方塊 35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840510" y="2105797"/>
            <a:ext cx="12835857" cy="3879273"/>
            <a:chOff x="997528" y="1813774"/>
            <a:chExt cx="12835857" cy="3879273"/>
          </a:xfrm>
        </p:grpSpPr>
        <p:grpSp>
          <p:nvGrpSpPr>
            <p:cNvPr id="24" name="群組 23"/>
            <p:cNvGrpSpPr/>
            <p:nvPr/>
          </p:nvGrpSpPr>
          <p:grpSpPr>
            <a:xfrm>
              <a:off x="4137891" y="1813774"/>
              <a:ext cx="7121236" cy="3879273"/>
              <a:chOff x="4512717" y="1813774"/>
              <a:chExt cx="6406994" cy="3879273"/>
            </a:xfrm>
          </p:grpSpPr>
          <p:sp>
            <p:nvSpPr>
              <p:cNvPr id="41" name="圆角矩形 55"/>
              <p:cNvSpPr/>
              <p:nvPr/>
            </p:nvSpPr>
            <p:spPr>
              <a:xfrm>
                <a:off x="4528147" y="2356968"/>
                <a:ext cx="6391564" cy="1245076"/>
              </a:xfrm>
              <a:prstGeom prst="roundRect">
                <a:avLst>
                  <a:gd name="adj" fmla="val 50000"/>
                </a:avLst>
              </a:prstGeom>
              <a:solidFill>
                <a:srgbClr val="F3C9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圆角矩形 55"/>
              <p:cNvSpPr/>
              <p:nvPr/>
            </p:nvSpPr>
            <p:spPr>
              <a:xfrm>
                <a:off x="4512717" y="3753411"/>
                <a:ext cx="6391564" cy="1245076"/>
              </a:xfrm>
              <a:prstGeom prst="roundRect">
                <a:avLst>
                  <a:gd name="adj" fmla="val 50000"/>
                </a:avLst>
              </a:prstGeom>
              <a:solidFill>
                <a:srgbClr val="F3C9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" name="手繪多邊形 8"/>
              <p:cNvSpPr/>
              <p:nvPr/>
            </p:nvSpPr>
            <p:spPr>
              <a:xfrm>
                <a:off x="7414511" y="1813774"/>
                <a:ext cx="618836" cy="3879273"/>
              </a:xfrm>
              <a:custGeom>
                <a:avLst/>
                <a:gdLst>
                  <a:gd name="connsiteX0" fmla="*/ 101600 w 618836"/>
                  <a:gd name="connsiteY0" fmla="*/ 0 h 3879273"/>
                  <a:gd name="connsiteX1" fmla="*/ 230909 w 618836"/>
                  <a:gd name="connsiteY1" fmla="*/ 147782 h 3879273"/>
                  <a:gd name="connsiteX2" fmla="*/ 286327 w 618836"/>
                  <a:gd name="connsiteY2" fmla="*/ 184727 h 3879273"/>
                  <a:gd name="connsiteX3" fmla="*/ 341745 w 618836"/>
                  <a:gd name="connsiteY3" fmla="*/ 249382 h 3879273"/>
                  <a:gd name="connsiteX4" fmla="*/ 387927 w 618836"/>
                  <a:gd name="connsiteY4" fmla="*/ 286327 h 3879273"/>
                  <a:gd name="connsiteX5" fmla="*/ 415636 w 618836"/>
                  <a:gd name="connsiteY5" fmla="*/ 323273 h 3879273"/>
                  <a:gd name="connsiteX6" fmla="*/ 471054 w 618836"/>
                  <a:gd name="connsiteY6" fmla="*/ 378691 h 3879273"/>
                  <a:gd name="connsiteX7" fmla="*/ 471054 w 618836"/>
                  <a:gd name="connsiteY7" fmla="*/ 452582 h 3879273"/>
                  <a:gd name="connsiteX8" fmla="*/ 406400 w 618836"/>
                  <a:gd name="connsiteY8" fmla="*/ 517236 h 3879273"/>
                  <a:gd name="connsiteX9" fmla="*/ 369454 w 618836"/>
                  <a:gd name="connsiteY9" fmla="*/ 554182 h 3879273"/>
                  <a:gd name="connsiteX10" fmla="*/ 304800 w 618836"/>
                  <a:gd name="connsiteY10" fmla="*/ 600364 h 3879273"/>
                  <a:gd name="connsiteX11" fmla="*/ 240145 w 618836"/>
                  <a:gd name="connsiteY11" fmla="*/ 683491 h 3879273"/>
                  <a:gd name="connsiteX12" fmla="*/ 212436 w 618836"/>
                  <a:gd name="connsiteY12" fmla="*/ 711200 h 3879273"/>
                  <a:gd name="connsiteX13" fmla="*/ 166254 w 618836"/>
                  <a:gd name="connsiteY13" fmla="*/ 757382 h 3879273"/>
                  <a:gd name="connsiteX14" fmla="*/ 120072 w 618836"/>
                  <a:gd name="connsiteY14" fmla="*/ 812800 h 3879273"/>
                  <a:gd name="connsiteX15" fmla="*/ 73891 w 618836"/>
                  <a:gd name="connsiteY15" fmla="*/ 877455 h 3879273"/>
                  <a:gd name="connsiteX16" fmla="*/ 64654 w 618836"/>
                  <a:gd name="connsiteY16" fmla="*/ 914400 h 3879273"/>
                  <a:gd name="connsiteX17" fmla="*/ 83127 w 618836"/>
                  <a:gd name="connsiteY17" fmla="*/ 1043709 h 3879273"/>
                  <a:gd name="connsiteX18" fmla="*/ 101600 w 618836"/>
                  <a:gd name="connsiteY18" fmla="*/ 1080655 h 3879273"/>
                  <a:gd name="connsiteX19" fmla="*/ 157018 w 618836"/>
                  <a:gd name="connsiteY19" fmla="*/ 1154545 h 3879273"/>
                  <a:gd name="connsiteX20" fmla="*/ 212436 w 618836"/>
                  <a:gd name="connsiteY20" fmla="*/ 1191491 h 3879273"/>
                  <a:gd name="connsiteX21" fmla="*/ 323272 w 618836"/>
                  <a:gd name="connsiteY21" fmla="*/ 1283855 h 3879273"/>
                  <a:gd name="connsiteX22" fmla="*/ 378691 w 618836"/>
                  <a:gd name="connsiteY22" fmla="*/ 1330036 h 3879273"/>
                  <a:gd name="connsiteX23" fmla="*/ 443345 w 618836"/>
                  <a:gd name="connsiteY23" fmla="*/ 1385455 h 3879273"/>
                  <a:gd name="connsiteX24" fmla="*/ 508000 w 618836"/>
                  <a:gd name="connsiteY24" fmla="*/ 1403927 h 3879273"/>
                  <a:gd name="connsiteX25" fmla="*/ 535709 w 618836"/>
                  <a:gd name="connsiteY25" fmla="*/ 1431636 h 3879273"/>
                  <a:gd name="connsiteX26" fmla="*/ 581891 w 618836"/>
                  <a:gd name="connsiteY26" fmla="*/ 1450109 h 3879273"/>
                  <a:gd name="connsiteX27" fmla="*/ 618836 w 618836"/>
                  <a:gd name="connsiteY27" fmla="*/ 1477818 h 3879273"/>
                  <a:gd name="connsiteX28" fmla="*/ 535709 w 618836"/>
                  <a:gd name="connsiteY28" fmla="*/ 1514764 h 3879273"/>
                  <a:gd name="connsiteX29" fmla="*/ 517236 w 618836"/>
                  <a:gd name="connsiteY29" fmla="*/ 1542473 h 3879273"/>
                  <a:gd name="connsiteX30" fmla="*/ 471054 w 618836"/>
                  <a:gd name="connsiteY30" fmla="*/ 1579418 h 3879273"/>
                  <a:gd name="connsiteX31" fmla="*/ 424872 w 618836"/>
                  <a:gd name="connsiteY31" fmla="*/ 1597891 h 3879273"/>
                  <a:gd name="connsiteX32" fmla="*/ 350981 w 618836"/>
                  <a:gd name="connsiteY32" fmla="*/ 1662545 h 3879273"/>
                  <a:gd name="connsiteX33" fmla="*/ 304800 w 618836"/>
                  <a:gd name="connsiteY33" fmla="*/ 1690255 h 3879273"/>
                  <a:gd name="connsiteX34" fmla="*/ 221672 w 618836"/>
                  <a:gd name="connsiteY34" fmla="*/ 1773382 h 3879273"/>
                  <a:gd name="connsiteX35" fmla="*/ 157018 w 618836"/>
                  <a:gd name="connsiteY35" fmla="*/ 1847273 h 3879273"/>
                  <a:gd name="connsiteX36" fmla="*/ 129309 w 618836"/>
                  <a:gd name="connsiteY36" fmla="*/ 1911927 h 3879273"/>
                  <a:gd name="connsiteX37" fmla="*/ 120072 w 618836"/>
                  <a:gd name="connsiteY37" fmla="*/ 1948873 h 3879273"/>
                  <a:gd name="connsiteX38" fmla="*/ 129309 w 618836"/>
                  <a:gd name="connsiteY38" fmla="*/ 2013527 h 3879273"/>
                  <a:gd name="connsiteX39" fmla="*/ 193963 w 618836"/>
                  <a:gd name="connsiteY39" fmla="*/ 2096655 h 3879273"/>
                  <a:gd name="connsiteX40" fmla="*/ 230909 w 618836"/>
                  <a:gd name="connsiteY40" fmla="*/ 2179782 h 3879273"/>
                  <a:gd name="connsiteX41" fmla="*/ 258618 w 618836"/>
                  <a:gd name="connsiteY41" fmla="*/ 2207491 h 3879273"/>
                  <a:gd name="connsiteX42" fmla="*/ 286327 w 618836"/>
                  <a:gd name="connsiteY42" fmla="*/ 2253673 h 3879273"/>
                  <a:gd name="connsiteX43" fmla="*/ 369454 w 618836"/>
                  <a:gd name="connsiteY43" fmla="*/ 2309091 h 3879273"/>
                  <a:gd name="connsiteX44" fmla="*/ 434109 w 618836"/>
                  <a:gd name="connsiteY44" fmla="*/ 2346036 h 3879273"/>
                  <a:gd name="connsiteX45" fmla="*/ 517236 w 618836"/>
                  <a:gd name="connsiteY45" fmla="*/ 2447636 h 3879273"/>
                  <a:gd name="connsiteX46" fmla="*/ 471054 w 618836"/>
                  <a:gd name="connsiteY46" fmla="*/ 2521527 h 3879273"/>
                  <a:gd name="connsiteX47" fmla="*/ 424872 w 618836"/>
                  <a:gd name="connsiteY47" fmla="*/ 2549236 h 3879273"/>
                  <a:gd name="connsiteX48" fmla="*/ 387927 w 618836"/>
                  <a:gd name="connsiteY48" fmla="*/ 2586182 h 3879273"/>
                  <a:gd name="connsiteX49" fmla="*/ 360218 w 618836"/>
                  <a:gd name="connsiteY49" fmla="*/ 2604655 h 3879273"/>
                  <a:gd name="connsiteX50" fmla="*/ 323272 w 618836"/>
                  <a:gd name="connsiteY50" fmla="*/ 2641600 h 3879273"/>
                  <a:gd name="connsiteX51" fmla="*/ 277091 w 618836"/>
                  <a:gd name="connsiteY51" fmla="*/ 2678545 h 3879273"/>
                  <a:gd name="connsiteX52" fmla="*/ 240145 w 618836"/>
                  <a:gd name="connsiteY52" fmla="*/ 2715491 h 3879273"/>
                  <a:gd name="connsiteX53" fmla="*/ 203200 w 618836"/>
                  <a:gd name="connsiteY53" fmla="*/ 2743200 h 3879273"/>
                  <a:gd name="connsiteX54" fmla="*/ 129309 w 618836"/>
                  <a:gd name="connsiteY54" fmla="*/ 2817091 h 3879273"/>
                  <a:gd name="connsiteX55" fmla="*/ 64654 w 618836"/>
                  <a:gd name="connsiteY55" fmla="*/ 2881745 h 3879273"/>
                  <a:gd name="connsiteX56" fmla="*/ 9236 w 618836"/>
                  <a:gd name="connsiteY56" fmla="*/ 2955636 h 3879273"/>
                  <a:gd name="connsiteX57" fmla="*/ 0 w 618836"/>
                  <a:gd name="connsiteY57" fmla="*/ 2992582 h 3879273"/>
                  <a:gd name="connsiteX58" fmla="*/ 46181 w 618836"/>
                  <a:gd name="connsiteY58" fmla="*/ 3066473 h 3879273"/>
                  <a:gd name="connsiteX59" fmla="*/ 101600 w 618836"/>
                  <a:gd name="connsiteY59" fmla="*/ 3112655 h 3879273"/>
                  <a:gd name="connsiteX60" fmla="*/ 138545 w 618836"/>
                  <a:gd name="connsiteY60" fmla="*/ 3149600 h 3879273"/>
                  <a:gd name="connsiteX61" fmla="*/ 193963 w 618836"/>
                  <a:gd name="connsiteY61" fmla="*/ 3195782 h 3879273"/>
                  <a:gd name="connsiteX62" fmla="*/ 221672 w 618836"/>
                  <a:gd name="connsiteY62" fmla="*/ 3232727 h 3879273"/>
                  <a:gd name="connsiteX63" fmla="*/ 249381 w 618836"/>
                  <a:gd name="connsiteY63" fmla="*/ 3251200 h 3879273"/>
                  <a:gd name="connsiteX64" fmla="*/ 360218 w 618836"/>
                  <a:gd name="connsiteY64" fmla="*/ 3297382 h 3879273"/>
                  <a:gd name="connsiteX65" fmla="*/ 406400 w 618836"/>
                  <a:gd name="connsiteY65" fmla="*/ 3334327 h 3879273"/>
                  <a:gd name="connsiteX66" fmla="*/ 452581 w 618836"/>
                  <a:gd name="connsiteY66" fmla="*/ 3352800 h 3879273"/>
                  <a:gd name="connsiteX67" fmla="*/ 544945 w 618836"/>
                  <a:gd name="connsiteY67" fmla="*/ 3426691 h 3879273"/>
                  <a:gd name="connsiteX68" fmla="*/ 581891 w 618836"/>
                  <a:gd name="connsiteY68" fmla="*/ 3472873 h 3879273"/>
                  <a:gd name="connsiteX69" fmla="*/ 609600 w 618836"/>
                  <a:gd name="connsiteY69" fmla="*/ 3482109 h 3879273"/>
                  <a:gd name="connsiteX70" fmla="*/ 600363 w 618836"/>
                  <a:gd name="connsiteY70" fmla="*/ 3509818 h 3879273"/>
                  <a:gd name="connsiteX71" fmla="*/ 535709 w 618836"/>
                  <a:gd name="connsiteY71" fmla="*/ 3556000 h 3879273"/>
                  <a:gd name="connsiteX72" fmla="*/ 452581 w 618836"/>
                  <a:gd name="connsiteY72" fmla="*/ 3611418 h 3879273"/>
                  <a:gd name="connsiteX73" fmla="*/ 424872 w 618836"/>
                  <a:gd name="connsiteY73" fmla="*/ 3639127 h 3879273"/>
                  <a:gd name="connsiteX74" fmla="*/ 387927 w 618836"/>
                  <a:gd name="connsiteY74" fmla="*/ 3657600 h 3879273"/>
                  <a:gd name="connsiteX75" fmla="*/ 304800 w 618836"/>
                  <a:gd name="connsiteY75" fmla="*/ 3722255 h 3879273"/>
                  <a:gd name="connsiteX76" fmla="*/ 249381 w 618836"/>
                  <a:gd name="connsiteY76" fmla="*/ 3759200 h 3879273"/>
                  <a:gd name="connsiteX77" fmla="*/ 166254 w 618836"/>
                  <a:gd name="connsiteY77" fmla="*/ 3823855 h 3879273"/>
                  <a:gd name="connsiteX78" fmla="*/ 147781 w 618836"/>
                  <a:gd name="connsiteY78" fmla="*/ 3851564 h 3879273"/>
                  <a:gd name="connsiteX79" fmla="*/ 101600 w 618836"/>
                  <a:gd name="connsiteY79" fmla="*/ 3879273 h 387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618836" h="3879273">
                    <a:moveTo>
                      <a:pt x="101600" y="0"/>
                    </a:moveTo>
                    <a:cubicBezTo>
                      <a:pt x="129476" y="35840"/>
                      <a:pt x="189612" y="120251"/>
                      <a:pt x="230909" y="147782"/>
                    </a:cubicBezTo>
                    <a:lnTo>
                      <a:pt x="286327" y="184727"/>
                    </a:lnTo>
                    <a:cubicBezTo>
                      <a:pt x="309269" y="219139"/>
                      <a:pt x="305097" y="216806"/>
                      <a:pt x="341745" y="249382"/>
                    </a:cubicBezTo>
                    <a:cubicBezTo>
                      <a:pt x="356479" y="262479"/>
                      <a:pt x="373987" y="272387"/>
                      <a:pt x="387927" y="286327"/>
                    </a:cubicBezTo>
                    <a:cubicBezTo>
                      <a:pt x="398812" y="297212"/>
                      <a:pt x="405338" y="311831"/>
                      <a:pt x="415636" y="323273"/>
                    </a:cubicBezTo>
                    <a:cubicBezTo>
                      <a:pt x="433112" y="342691"/>
                      <a:pt x="471054" y="378691"/>
                      <a:pt x="471054" y="378691"/>
                    </a:cubicBezTo>
                    <a:cubicBezTo>
                      <a:pt x="479879" y="405165"/>
                      <a:pt x="490870" y="422859"/>
                      <a:pt x="471054" y="452582"/>
                    </a:cubicBezTo>
                    <a:cubicBezTo>
                      <a:pt x="454148" y="477941"/>
                      <a:pt x="427951" y="495685"/>
                      <a:pt x="406400" y="517236"/>
                    </a:cubicBezTo>
                    <a:cubicBezTo>
                      <a:pt x="394085" y="529551"/>
                      <a:pt x="383945" y="544521"/>
                      <a:pt x="369454" y="554182"/>
                    </a:cubicBezTo>
                    <a:cubicBezTo>
                      <a:pt x="348764" y="567976"/>
                      <a:pt x="323131" y="584325"/>
                      <a:pt x="304800" y="600364"/>
                    </a:cubicBezTo>
                    <a:cubicBezTo>
                      <a:pt x="242823" y="654593"/>
                      <a:pt x="289531" y="617643"/>
                      <a:pt x="240145" y="683491"/>
                    </a:cubicBezTo>
                    <a:cubicBezTo>
                      <a:pt x="232308" y="693941"/>
                      <a:pt x="220798" y="701165"/>
                      <a:pt x="212436" y="711200"/>
                    </a:cubicBezTo>
                    <a:cubicBezTo>
                      <a:pt x="173951" y="757382"/>
                      <a:pt x="217054" y="723515"/>
                      <a:pt x="166254" y="757382"/>
                    </a:cubicBezTo>
                    <a:cubicBezTo>
                      <a:pt x="125425" y="818624"/>
                      <a:pt x="173410" y="750573"/>
                      <a:pt x="120072" y="812800"/>
                    </a:cubicBezTo>
                    <a:cubicBezTo>
                      <a:pt x="102881" y="832856"/>
                      <a:pt x="88514" y="855519"/>
                      <a:pt x="73891" y="877455"/>
                    </a:cubicBezTo>
                    <a:cubicBezTo>
                      <a:pt x="70812" y="889770"/>
                      <a:pt x="63950" y="901725"/>
                      <a:pt x="64654" y="914400"/>
                    </a:cubicBezTo>
                    <a:cubicBezTo>
                      <a:pt x="67069" y="957874"/>
                      <a:pt x="73682" y="1001205"/>
                      <a:pt x="83127" y="1043709"/>
                    </a:cubicBezTo>
                    <a:cubicBezTo>
                      <a:pt x="86114" y="1057150"/>
                      <a:pt x="94913" y="1068619"/>
                      <a:pt x="101600" y="1080655"/>
                    </a:cubicBezTo>
                    <a:cubicBezTo>
                      <a:pt x="119467" y="1112816"/>
                      <a:pt x="128666" y="1132493"/>
                      <a:pt x="157018" y="1154545"/>
                    </a:cubicBezTo>
                    <a:cubicBezTo>
                      <a:pt x="174543" y="1168175"/>
                      <a:pt x="195380" y="1177278"/>
                      <a:pt x="212436" y="1191491"/>
                    </a:cubicBezTo>
                    <a:lnTo>
                      <a:pt x="323272" y="1283855"/>
                    </a:lnTo>
                    <a:lnTo>
                      <a:pt x="378691" y="1330036"/>
                    </a:lnTo>
                    <a:cubicBezTo>
                      <a:pt x="400360" y="1348371"/>
                      <a:pt x="416052" y="1377657"/>
                      <a:pt x="443345" y="1385455"/>
                    </a:cubicBezTo>
                    <a:lnTo>
                      <a:pt x="508000" y="1403927"/>
                    </a:lnTo>
                    <a:cubicBezTo>
                      <a:pt x="517236" y="1413163"/>
                      <a:pt x="524632" y="1424713"/>
                      <a:pt x="535709" y="1431636"/>
                    </a:cubicBezTo>
                    <a:cubicBezTo>
                      <a:pt x="549769" y="1440423"/>
                      <a:pt x="567398" y="1442057"/>
                      <a:pt x="581891" y="1450109"/>
                    </a:cubicBezTo>
                    <a:cubicBezTo>
                      <a:pt x="595348" y="1457585"/>
                      <a:pt x="606521" y="1468582"/>
                      <a:pt x="618836" y="1477818"/>
                    </a:cubicBezTo>
                    <a:cubicBezTo>
                      <a:pt x="581566" y="1487136"/>
                      <a:pt x="568606" y="1486567"/>
                      <a:pt x="535709" y="1514764"/>
                    </a:cubicBezTo>
                    <a:cubicBezTo>
                      <a:pt x="527281" y="1521988"/>
                      <a:pt x="525085" y="1534624"/>
                      <a:pt x="517236" y="1542473"/>
                    </a:cubicBezTo>
                    <a:cubicBezTo>
                      <a:pt x="503296" y="1556413"/>
                      <a:pt x="487958" y="1569275"/>
                      <a:pt x="471054" y="1579418"/>
                    </a:cubicBezTo>
                    <a:cubicBezTo>
                      <a:pt x="456837" y="1587948"/>
                      <a:pt x="440266" y="1591733"/>
                      <a:pt x="424872" y="1597891"/>
                    </a:cubicBezTo>
                    <a:cubicBezTo>
                      <a:pt x="395673" y="1627090"/>
                      <a:pt x="388573" y="1636231"/>
                      <a:pt x="350981" y="1662545"/>
                    </a:cubicBezTo>
                    <a:cubicBezTo>
                      <a:pt x="336274" y="1672840"/>
                      <a:pt x="318430" y="1678572"/>
                      <a:pt x="304800" y="1690255"/>
                    </a:cubicBezTo>
                    <a:cubicBezTo>
                      <a:pt x="275047" y="1715757"/>
                      <a:pt x="249381" y="1745673"/>
                      <a:pt x="221672" y="1773382"/>
                    </a:cubicBezTo>
                    <a:cubicBezTo>
                      <a:pt x="193027" y="1802027"/>
                      <a:pt x="178219" y="1813352"/>
                      <a:pt x="157018" y="1847273"/>
                    </a:cubicBezTo>
                    <a:cubicBezTo>
                      <a:pt x="144052" y="1868018"/>
                      <a:pt x="135926" y="1888769"/>
                      <a:pt x="129309" y="1911927"/>
                    </a:cubicBezTo>
                    <a:cubicBezTo>
                      <a:pt x="125822" y="1924133"/>
                      <a:pt x="123151" y="1936558"/>
                      <a:pt x="120072" y="1948873"/>
                    </a:cubicBezTo>
                    <a:cubicBezTo>
                      <a:pt x="123151" y="1970424"/>
                      <a:pt x="121494" y="1993208"/>
                      <a:pt x="129309" y="2013527"/>
                    </a:cubicBezTo>
                    <a:cubicBezTo>
                      <a:pt x="157583" y="2087039"/>
                      <a:pt x="159920" y="2048995"/>
                      <a:pt x="193963" y="2096655"/>
                    </a:cubicBezTo>
                    <a:cubicBezTo>
                      <a:pt x="230336" y="2147578"/>
                      <a:pt x="194696" y="2121842"/>
                      <a:pt x="230909" y="2179782"/>
                    </a:cubicBezTo>
                    <a:cubicBezTo>
                      <a:pt x="237832" y="2190859"/>
                      <a:pt x="250781" y="2197041"/>
                      <a:pt x="258618" y="2207491"/>
                    </a:cubicBezTo>
                    <a:cubicBezTo>
                      <a:pt x="269389" y="2221853"/>
                      <a:pt x="274400" y="2240255"/>
                      <a:pt x="286327" y="2253673"/>
                    </a:cubicBezTo>
                    <a:cubicBezTo>
                      <a:pt x="319916" y="2291461"/>
                      <a:pt x="331181" y="2287220"/>
                      <a:pt x="369454" y="2309091"/>
                    </a:cubicBezTo>
                    <a:cubicBezTo>
                      <a:pt x="460810" y="2361295"/>
                      <a:pt x="322500" y="2290234"/>
                      <a:pt x="434109" y="2346036"/>
                    </a:cubicBezTo>
                    <a:cubicBezTo>
                      <a:pt x="508499" y="2420427"/>
                      <a:pt x="485132" y="2383430"/>
                      <a:pt x="517236" y="2447636"/>
                    </a:cubicBezTo>
                    <a:cubicBezTo>
                      <a:pt x="505401" y="2483143"/>
                      <a:pt x="506723" y="2489822"/>
                      <a:pt x="471054" y="2521527"/>
                    </a:cubicBezTo>
                    <a:cubicBezTo>
                      <a:pt x="457636" y="2533454"/>
                      <a:pt x="439043" y="2538214"/>
                      <a:pt x="424872" y="2549236"/>
                    </a:cubicBezTo>
                    <a:cubicBezTo>
                      <a:pt x="411124" y="2559929"/>
                      <a:pt x="401150" y="2574847"/>
                      <a:pt x="387927" y="2586182"/>
                    </a:cubicBezTo>
                    <a:cubicBezTo>
                      <a:pt x="379499" y="2593406"/>
                      <a:pt x="368646" y="2597431"/>
                      <a:pt x="360218" y="2604655"/>
                    </a:cubicBezTo>
                    <a:cubicBezTo>
                      <a:pt x="346995" y="2615989"/>
                      <a:pt x="336289" y="2630029"/>
                      <a:pt x="323272" y="2641600"/>
                    </a:cubicBezTo>
                    <a:cubicBezTo>
                      <a:pt x="308538" y="2654697"/>
                      <a:pt x="291825" y="2665448"/>
                      <a:pt x="277091" y="2678545"/>
                    </a:cubicBezTo>
                    <a:cubicBezTo>
                      <a:pt x="264074" y="2690116"/>
                      <a:pt x="253252" y="2704022"/>
                      <a:pt x="240145" y="2715491"/>
                    </a:cubicBezTo>
                    <a:cubicBezTo>
                      <a:pt x="228560" y="2725628"/>
                      <a:pt x="214548" y="2732798"/>
                      <a:pt x="203200" y="2743200"/>
                    </a:cubicBezTo>
                    <a:cubicBezTo>
                      <a:pt x="177523" y="2766737"/>
                      <a:pt x="156509" y="2795331"/>
                      <a:pt x="129309" y="2817091"/>
                    </a:cubicBezTo>
                    <a:cubicBezTo>
                      <a:pt x="26989" y="2898946"/>
                      <a:pt x="120792" y="2816250"/>
                      <a:pt x="64654" y="2881745"/>
                    </a:cubicBezTo>
                    <a:cubicBezTo>
                      <a:pt x="8637" y="2947099"/>
                      <a:pt x="42879" y="2888352"/>
                      <a:pt x="9236" y="2955636"/>
                    </a:cubicBezTo>
                    <a:cubicBezTo>
                      <a:pt x="6157" y="2967951"/>
                      <a:pt x="0" y="2979888"/>
                      <a:pt x="0" y="2992582"/>
                    </a:cubicBezTo>
                    <a:cubicBezTo>
                      <a:pt x="0" y="3030962"/>
                      <a:pt x="18727" y="3041765"/>
                      <a:pt x="46181" y="3066473"/>
                    </a:cubicBezTo>
                    <a:cubicBezTo>
                      <a:pt x="64054" y="3082559"/>
                      <a:pt x="83726" y="3096569"/>
                      <a:pt x="101600" y="3112655"/>
                    </a:cubicBezTo>
                    <a:cubicBezTo>
                      <a:pt x="114545" y="3124306"/>
                      <a:pt x="125600" y="3137949"/>
                      <a:pt x="138545" y="3149600"/>
                    </a:cubicBezTo>
                    <a:cubicBezTo>
                      <a:pt x="156418" y="3165686"/>
                      <a:pt x="176960" y="3178779"/>
                      <a:pt x="193963" y="3195782"/>
                    </a:cubicBezTo>
                    <a:cubicBezTo>
                      <a:pt x="204848" y="3206667"/>
                      <a:pt x="210787" y="3221842"/>
                      <a:pt x="221672" y="3232727"/>
                    </a:cubicBezTo>
                    <a:cubicBezTo>
                      <a:pt x="229521" y="3240576"/>
                      <a:pt x="239743" y="3245692"/>
                      <a:pt x="249381" y="3251200"/>
                    </a:cubicBezTo>
                    <a:cubicBezTo>
                      <a:pt x="287864" y="3273190"/>
                      <a:pt x="315448" y="3280593"/>
                      <a:pt x="360218" y="3297382"/>
                    </a:cubicBezTo>
                    <a:cubicBezTo>
                      <a:pt x="375612" y="3309697"/>
                      <a:pt x="389496" y="3324184"/>
                      <a:pt x="406400" y="3334327"/>
                    </a:cubicBezTo>
                    <a:cubicBezTo>
                      <a:pt x="420617" y="3342857"/>
                      <a:pt x="439635" y="3342443"/>
                      <a:pt x="452581" y="3352800"/>
                    </a:cubicBezTo>
                    <a:cubicBezTo>
                      <a:pt x="566171" y="3443673"/>
                      <a:pt x="437277" y="3383623"/>
                      <a:pt x="544945" y="3426691"/>
                    </a:cubicBezTo>
                    <a:cubicBezTo>
                      <a:pt x="557260" y="3442085"/>
                      <a:pt x="566923" y="3460043"/>
                      <a:pt x="581891" y="3472873"/>
                    </a:cubicBezTo>
                    <a:cubicBezTo>
                      <a:pt x="589283" y="3479209"/>
                      <a:pt x="605246" y="3473401"/>
                      <a:pt x="609600" y="3482109"/>
                    </a:cubicBezTo>
                    <a:cubicBezTo>
                      <a:pt x="613954" y="3490817"/>
                      <a:pt x="606022" y="3501895"/>
                      <a:pt x="600363" y="3509818"/>
                    </a:cubicBezTo>
                    <a:cubicBezTo>
                      <a:pt x="572969" y="3548170"/>
                      <a:pt x="570753" y="3544319"/>
                      <a:pt x="535709" y="3556000"/>
                    </a:cubicBezTo>
                    <a:cubicBezTo>
                      <a:pt x="508000" y="3574473"/>
                      <a:pt x="476129" y="3587870"/>
                      <a:pt x="452581" y="3611418"/>
                    </a:cubicBezTo>
                    <a:cubicBezTo>
                      <a:pt x="443345" y="3620654"/>
                      <a:pt x="435501" y="3631535"/>
                      <a:pt x="424872" y="3639127"/>
                    </a:cubicBezTo>
                    <a:cubicBezTo>
                      <a:pt x="413668" y="3647130"/>
                      <a:pt x="399734" y="3650516"/>
                      <a:pt x="387927" y="3657600"/>
                    </a:cubicBezTo>
                    <a:cubicBezTo>
                      <a:pt x="254257" y="3737802"/>
                      <a:pt x="387853" y="3657658"/>
                      <a:pt x="304800" y="3722255"/>
                    </a:cubicBezTo>
                    <a:cubicBezTo>
                      <a:pt x="287275" y="3735885"/>
                      <a:pt x="266906" y="3745569"/>
                      <a:pt x="249381" y="3759200"/>
                    </a:cubicBezTo>
                    <a:cubicBezTo>
                      <a:pt x="221672" y="3780752"/>
                      <a:pt x="185726" y="3794647"/>
                      <a:pt x="166254" y="3823855"/>
                    </a:cubicBezTo>
                    <a:cubicBezTo>
                      <a:pt x="160096" y="3833091"/>
                      <a:pt x="155631" y="3843715"/>
                      <a:pt x="147781" y="3851564"/>
                    </a:cubicBezTo>
                    <a:cubicBezTo>
                      <a:pt x="136639" y="3862706"/>
                      <a:pt x="116174" y="3871985"/>
                      <a:pt x="101600" y="3879273"/>
                    </a:cubicBezTo>
                  </a:path>
                </a:pathLst>
              </a:custGeom>
              <a:noFill/>
              <a:ln w="190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>
              <a:off x="997528" y="2275413"/>
              <a:ext cx="12835857" cy="2798808"/>
              <a:chOff x="997528" y="2275413"/>
              <a:chExt cx="12835857" cy="2798808"/>
            </a:xfrm>
          </p:grpSpPr>
          <p:sp>
            <p:nvSpPr>
              <p:cNvPr id="23" name="文字方塊 22"/>
              <p:cNvSpPr txBox="1"/>
              <p:nvPr/>
            </p:nvSpPr>
            <p:spPr>
              <a:xfrm>
                <a:off x="997528" y="2617030"/>
                <a:ext cx="3048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0" b="1" dirty="0" smtClean="0"/>
                  <a:t>Data Set A</a:t>
                </a:r>
                <a:endParaRPr lang="zh-TW" altLang="en-US" sz="5000" b="1" dirty="0"/>
              </a:p>
            </p:txBody>
          </p:sp>
          <p:sp>
            <p:nvSpPr>
              <p:cNvPr id="27" name="文字方塊 26"/>
              <p:cNvSpPr txBox="1"/>
              <p:nvPr/>
            </p:nvSpPr>
            <p:spPr>
              <a:xfrm>
                <a:off x="997528" y="3945062"/>
                <a:ext cx="304800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0" b="1" dirty="0" smtClean="0"/>
                  <a:t>Data Set B</a:t>
                </a:r>
                <a:endParaRPr lang="zh-TW" altLang="en-US" sz="5000" b="1" dirty="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8820278" y="4243224"/>
                <a:ext cx="130356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altLang="zh-CN" sz="4000" b="1" dirty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PC 1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8305881" y="2285687"/>
                <a:ext cx="5527504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altLang="zh-CN" sz="3600" b="1" dirty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Recoded </a:t>
                </a:r>
                <a:endParaRPr lang="en-US" altLang="zh-CN" sz="36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en-US" altLang="zh-CN" sz="3600" b="1" dirty="0" smtClean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variables</a:t>
                </a:r>
                <a:endParaRPr lang="en-US" altLang="zh-CN" sz="36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348596" y="2275413"/>
                <a:ext cx="5184032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altLang="zh-CN" sz="3600" b="1" dirty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Basic </a:t>
                </a:r>
                <a:endParaRPr lang="en-US" altLang="zh-CN" sz="36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lvl="0" algn="ctr">
                  <a:lnSpc>
                    <a:spcPct val="120000"/>
                  </a:lnSpc>
                </a:pPr>
                <a:r>
                  <a:rPr lang="en-US" altLang="zh-CN" sz="3600" b="1" dirty="0" smtClean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information</a:t>
                </a:r>
                <a:endParaRPr lang="en-US" altLang="zh-CN" sz="36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295523" y="3648747"/>
                <a:ext cx="5184032" cy="1421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en-US" altLang="zh-CN" sz="3600" b="1" dirty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Basic </a:t>
                </a:r>
                <a:endParaRPr lang="en-US" altLang="zh-CN" sz="3600" b="1" dirty="0" smtClean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  <a:p>
                <a:pPr lvl="0" algn="ctr">
                  <a:lnSpc>
                    <a:spcPct val="120000"/>
                  </a:lnSpc>
                </a:pPr>
                <a:r>
                  <a:rPr lang="en-US" altLang="zh-CN" sz="3600" b="1" dirty="0" smtClean="0">
                    <a:solidFill>
                      <a:schemeClr val="accent4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information</a:t>
                </a:r>
                <a:endParaRPr lang="en-US" altLang="zh-CN" sz="3600" b="1" dirty="0">
                  <a:solidFill>
                    <a:schemeClr val="accent4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7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4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5" t="10467" b="18894"/>
          <a:stretch/>
        </p:blipFill>
        <p:spPr>
          <a:xfrm flipH="1">
            <a:off x="6254843" y="1766206"/>
            <a:ext cx="5937157" cy="332558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006109" y="2231798"/>
            <a:ext cx="6271491" cy="23944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747500" y="2231798"/>
            <a:ext cx="444500" cy="23944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324598" y="2967334"/>
            <a:ext cx="5856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SVM – Modeling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372676" y="1034472"/>
            <a:ext cx="10515600" cy="4431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Compare two datasets: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 set A (recoded variables)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 set B (PC 1)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Compare four kernels: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Linear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Polynomial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Radial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Sigmoid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10-fold cross-validation accuracy rate</a:t>
            </a:r>
            <a:endParaRPr kumimoji="0" lang="zh-TW" altLang="en-US" sz="36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968304" y="108863"/>
            <a:ext cx="5195979" cy="635986"/>
            <a:chOff x="1755165" y="4539464"/>
            <a:chExt cx="5329108" cy="810968"/>
          </a:xfrm>
        </p:grpSpPr>
        <p:sp>
          <p:nvSpPr>
            <p:cNvPr id="10" name="文字方塊 9"/>
            <p:cNvSpPr txBox="1"/>
            <p:nvPr/>
          </p:nvSpPr>
          <p:spPr>
            <a:xfrm>
              <a:off x="1755165" y="4539464"/>
              <a:ext cx="154997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Introduction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 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endParaRPr lang="zh-TW" altLang="en-US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280686" y="4552563"/>
              <a:ext cx="1303527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SVM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•</a:t>
              </a:r>
              <a:r>
                <a:rPr lang="zh-TW" altLang="en-US" sz="2400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 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4657628" y="4549738"/>
              <a:ext cx="1134360" cy="793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CART</a:t>
              </a:r>
            </a:p>
            <a:p>
              <a:pPr algn="dist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••••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697261" y="4558896"/>
              <a:ext cx="1387012" cy="79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altLang="zh-TW" b="1" dirty="0" smtClean="0">
                  <a:solidFill>
                    <a:schemeClr val="accent4">
                      <a:lumMod val="50000"/>
                    </a:schemeClr>
                  </a:solidFill>
                </a:rPr>
                <a:t>Conclusion</a:t>
              </a:r>
            </a:p>
            <a:p>
              <a:pPr algn="ctr">
                <a:lnSpc>
                  <a:spcPts val="2000"/>
                </a:lnSpc>
              </a:pPr>
              <a:r>
                <a:rPr lang="en-US" altLang="zh-TW" sz="2400" b="1" dirty="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• •</a:t>
              </a:r>
              <a:endParaRPr lang="zh-TW" alt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94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桌面\11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27" y="-46203"/>
            <a:ext cx="12385017" cy="6907531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圆角矩形 46"/>
          <p:cNvSpPr>
            <a:spLocks noChangeArrowheads="1"/>
          </p:cNvSpPr>
          <p:nvPr/>
        </p:nvSpPr>
        <p:spPr bwMode="auto">
          <a:xfrm>
            <a:off x="4110990" y="4377691"/>
            <a:ext cx="3914776" cy="4381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accent2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160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8" name="TextBox 7"/>
          <p:cNvSpPr>
            <a:spLocks noChangeArrowheads="1"/>
          </p:cNvSpPr>
          <p:nvPr/>
        </p:nvSpPr>
        <p:spPr bwMode="auto">
          <a:xfrm>
            <a:off x="5231131" y="3773806"/>
            <a:ext cx="1901190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160" dirty="0" smtClean="0">
                <a:solidFill>
                  <a:srgbClr val="CCEDC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Loading……</a:t>
            </a:r>
            <a:endParaRPr lang="zh-CN" altLang="en-US" sz="2160" dirty="0">
              <a:solidFill>
                <a:srgbClr val="CCEDC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79" name="Group 7"/>
          <p:cNvGrpSpPr>
            <a:grpSpLocks/>
          </p:cNvGrpSpPr>
          <p:nvPr/>
        </p:nvGrpSpPr>
        <p:grpSpPr bwMode="auto">
          <a:xfrm>
            <a:off x="-556260" y="4425316"/>
            <a:ext cx="4808220" cy="339090"/>
            <a:chOff x="0" y="0"/>
            <a:chExt cx="4007505" cy="281735"/>
          </a:xfrm>
        </p:grpSpPr>
        <p:sp>
          <p:nvSpPr>
            <p:cNvPr id="2" name="流程图: 数据 23"/>
            <p:cNvSpPr>
              <a:spLocks noChangeArrowheads="1"/>
            </p:cNvSpPr>
            <p:nvPr/>
          </p:nvSpPr>
          <p:spPr bwMode="auto">
            <a:xfrm rot="686503">
              <a:off x="1176064" y="0"/>
              <a:ext cx="303142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2 w 9206"/>
                <a:gd name="T5" fmla="*/ 0 h 8776"/>
                <a:gd name="T6" fmla="*/ 148410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流程图: 数据 23"/>
            <p:cNvSpPr>
              <a:spLocks noChangeArrowheads="1"/>
            </p:cNvSpPr>
            <p:nvPr/>
          </p:nvSpPr>
          <p:spPr bwMode="auto">
            <a:xfrm rot="686503">
              <a:off x="1456987" y="0"/>
              <a:ext cx="303141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1 w 9206"/>
                <a:gd name="T5" fmla="*/ 0 h 8776"/>
                <a:gd name="T6" fmla="*/ 148409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" name="流程图: 数据 23"/>
            <p:cNvSpPr>
              <a:spLocks noChangeArrowheads="1"/>
            </p:cNvSpPr>
            <p:nvPr/>
          </p:nvSpPr>
          <p:spPr bwMode="auto">
            <a:xfrm rot="686503">
              <a:off x="1737908" y="0"/>
              <a:ext cx="303142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2 w 9206"/>
                <a:gd name="T5" fmla="*/ 0 h 8776"/>
                <a:gd name="T6" fmla="*/ 148410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流程图: 数据 23"/>
            <p:cNvSpPr>
              <a:spLocks noChangeArrowheads="1"/>
            </p:cNvSpPr>
            <p:nvPr/>
          </p:nvSpPr>
          <p:spPr bwMode="auto">
            <a:xfrm rot="686503">
              <a:off x="2018831" y="0"/>
              <a:ext cx="303141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1 w 9206"/>
                <a:gd name="T5" fmla="*/ 0 h 8776"/>
                <a:gd name="T6" fmla="*/ 148409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流程图: 数据 23"/>
            <p:cNvSpPr>
              <a:spLocks noChangeArrowheads="1"/>
            </p:cNvSpPr>
            <p:nvPr/>
          </p:nvSpPr>
          <p:spPr bwMode="auto">
            <a:xfrm rot="686503">
              <a:off x="2299753" y="0"/>
              <a:ext cx="303142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2 w 9206"/>
                <a:gd name="T5" fmla="*/ 0 h 8776"/>
                <a:gd name="T6" fmla="*/ 148410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流程图: 数据 23"/>
            <p:cNvSpPr>
              <a:spLocks noChangeArrowheads="1"/>
            </p:cNvSpPr>
            <p:nvPr/>
          </p:nvSpPr>
          <p:spPr bwMode="auto">
            <a:xfrm rot="686503">
              <a:off x="2582262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流程图: 数据 23"/>
            <p:cNvSpPr>
              <a:spLocks noChangeArrowheads="1"/>
            </p:cNvSpPr>
            <p:nvPr/>
          </p:nvSpPr>
          <p:spPr bwMode="auto">
            <a:xfrm rot="686503">
              <a:off x="2863184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流程图: 数据 23"/>
            <p:cNvSpPr>
              <a:spLocks noChangeArrowheads="1"/>
            </p:cNvSpPr>
            <p:nvPr/>
          </p:nvSpPr>
          <p:spPr bwMode="auto">
            <a:xfrm rot="686503">
              <a:off x="3144106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流程图: 数据 23"/>
            <p:cNvSpPr>
              <a:spLocks noChangeArrowheads="1"/>
            </p:cNvSpPr>
            <p:nvPr/>
          </p:nvSpPr>
          <p:spPr bwMode="auto">
            <a:xfrm rot="686503">
              <a:off x="3425029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流程图: 数据 23"/>
            <p:cNvSpPr>
              <a:spLocks noChangeArrowheads="1"/>
            </p:cNvSpPr>
            <p:nvPr/>
          </p:nvSpPr>
          <p:spPr bwMode="auto">
            <a:xfrm rot="686503">
              <a:off x="3705950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流程图: 数据 23"/>
            <p:cNvSpPr>
              <a:spLocks noChangeArrowheads="1"/>
            </p:cNvSpPr>
            <p:nvPr/>
          </p:nvSpPr>
          <p:spPr bwMode="auto">
            <a:xfrm rot="686503">
              <a:off x="0" y="0"/>
              <a:ext cx="301555" cy="281735"/>
            </a:xfrm>
            <a:custGeom>
              <a:avLst/>
              <a:gdLst>
                <a:gd name="T0" fmla="*/ 0 w 9206"/>
                <a:gd name="T1" fmla="*/ 281735 h 8776"/>
                <a:gd name="T2" fmla="*/ 154807 w 9206"/>
                <a:gd name="T3" fmla="*/ 32617 h 8776"/>
                <a:gd name="T4" fmla="*/ 301555 w 9206"/>
                <a:gd name="T5" fmla="*/ 0 h 8776"/>
                <a:gd name="T6" fmla="*/ 147633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流程图: 数据 23"/>
            <p:cNvSpPr>
              <a:spLocks noChangeArrowheads="1"/>
            </p:cNvSpPr>
            <p:nvPr/>
          </p:nvSpPr>
          <p:spPr bwMode="auto">
            <a:xfrm rot="686503">
              <a:off x="333297" y="0"/>
              <a:ext cx="303142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2 w 9206"/>
                <a:gd name="T5" fmla="*/ 0 h 8776"/>
                <a:gd name="T6" fmla="*/ 148410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6" name="流程图: 数据 23"/>
            <p:cNvSpPr>
              <a:spLocks noChangeArrowheads="1"/>
            </p:cNvSpPr>
            <p:nvPr/>
          </p:nvSpPr>
          <p:spPr bwMode="auto">
            <a:xfrm rot="686503">
              <a:off x="614220" y="0"/>
              <a:ext cx="303141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1 w 9206"/>
                <a:gd name="T5" fmla="*/ 0 h 8776"/>
                <a:gd name="T6" fmla="*/ 148409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97" name="流程图: 数据 23"/>
            <p:cNvSpPr>
              <a:spLocks noChangeArrowheads="1"/>
            </p:cNvSpPr>
            <p:nvPr/>
          </p:nvSpPr>
          <p:spPr bwMode="auto">
            <a:xfrm rot="686503">
              <a:off x="895142" y="0"/>
              <a:ext cx="303142" cy="281735"/>
            </a:xfrm>
            <a:custGeom>
              <a:avLst/>
              <a:gdLst>
                <a:gd name="T0" fmla="*/ 0 w 9206"/>
                <a:gd name="T1" fmla="*/ 281735 h 8776"/>
                <a:gd name="T2" fmla="*/ 155621 w 9206"/>
                <a:gd name="T3" fmla="*/ 32617 h 8776"/>
                <a:gd name="T4" fmla="*/ 303142 w 9206"/>
                <a:gd name="T5" fmla="*/ 0 h 8776"/>
                <a:gd name="T6" fmla="*/ 148410 w 9206"/>
                <a:gd name="T7" fmla="*/ 249696 h 8776"/>
                <a:gd name="T8" fmla="*/ 0 w 9206"/>
                <a:gd name="T9" fmla="*/ 281735 h 87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06"/>
                <a:gd name="T16" fmla="*/ 0 h 8776"/>
                <a:gd name="T17" fmla="*/ 9206 w 9206"/>
                <a:gd name="T18" fmla="*/ 8776 h 87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06" h="8776">
                  <a:moveTo>
                    <a:pt x="0" y="8776"/>
                  </a:moveTo>
                  <a:lnTo>
                    <a:pt x="4726" y="1016"/>
                  </a:lnTo>
                  <a:lnTo>
                    <a:pt x="9206" y="0"/>
                  </a:lnTo>
                  <a:lnTo>
                    <a:pt x="4507" y="7778"/>
                  </a:lnTo>
                  <a:lnTo>
                    <a:pt x="0" y="87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cap="flat" cmpd="sng">
                  <a:solidFill>
                    <a:srgbClr val="2385B9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109728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16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388" y="4293870"/>
            <a:ext cx="4295474" cy="66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pic>
        <p:nvPicPr>
          <p:cNvPr id="3081" name="Picture 9" descr="C:\Documents and Settings\Administrator\桌面\图片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086" y="4379596"/>
            <a:ext cx="392049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3096" name="TextBox 1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097" name="TextBox 2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098" name="TextBox 3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099" name="TextBox 4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0" name="TextBox 5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1" name="TextBox 6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2" name="TextBox 7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3" name="TextBox 8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4" name="TextBox 9"/>
          <p:cNvSpPr>
            <a:spLocks noChangeArrowheads="1"/>
          </p:cNvSpPr>
          <p:nvPr/>
        </p:nvSpPr>
        <p:spPr bwMode="auto">
          <a:xfrm>
            <a:off x="7339966" y="4404361"/>
            <a:ext cx="93345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9%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5" name="TextBox 1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6" name="TextBox 1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7" name="TextBox 1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8" name="TextBox 1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09" name="TextBox 1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0" name="TextBox 1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1" name="TextBox 1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2" name="TextBox 1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3" name="TextBox 1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4" name="TextBox 1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5" name="TextBox 2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6" name="TextBox 2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7" name="TextBox 2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8" name="TextBox 2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19" name="TextBox 2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0" name="TextBox 2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1" name="TextBox 2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2" name="TextBox 2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3" name="TextBox 2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4" name="TextBox 2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29%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5" name="TextBox 3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6" name="TextBox 3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7" name="TextBox 3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8" name="TextBox 3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29" name="TextBox 3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0" name="TextBox 3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1" name="TextBox 3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2" name="TextBox 3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3" name="TextBox 3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4" name="TextBox 3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39%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5" name="TextBox 4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6" name="TextBox 4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7" name="TextBox 4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8" name="TextBox 4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39" name="TextBox 4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0" name="TextBox 4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1" name="TextBox 4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2" name="TextBox 4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3" name="TextBox 4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4" name="TextBox 4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49%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5" name="TextBox 5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6" name="TextBox 5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7" name="TextBox 5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8" name="TextBox 5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49" name="TextBox 5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0" name="TextBox 5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1" name="TextBox 5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2" name="TextBox 5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3" name="TextBox 5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4" name="TextBox 5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59%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5" name="TextBox 6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6" name="TextBox 6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7" name="TextBox 6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8" name="TextBox 6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59" name="TextBox 6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0" name="TextBox 6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1" name="TextBox 6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2" name="TextBox 6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3" name="TextBox 6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4" name="TextBox 6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69%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5" name="TextBox 7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6" name="TextBox 7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7" name="TextBox 7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8" name="TextBox 7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69" name="TextBox 7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0" name="TextBox 7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1" name="TextBox 7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2" name="TextBox 7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3" name="TextBox 7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4" name="TextBox 7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79%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5" name="TextBox 8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6" name="TextBox 8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7" name="TextBox 8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8" name="TextBox 8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79" name="TextBox 8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0" name="TextBox 8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1" name="TextBox 8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2" name="TextBox 8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3" name="TextBox 8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4" name="TextBox 89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89%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5" name="TextBox 90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90%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6" name="TextBox 100"/>
          <p:cNvSpPr>
            <a:spLocks noChangeArrowheads="1"/>
          </p:cNvSpPr>
          <p:nvPr/>
        </p:nvSpPr>
        <p:spPr bwMode="auto">
          <a:xfrm>
            <a:off x="7376160" y="4404361"/>
            <a:ext cx="120396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100%    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7" name="TextBox 91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91%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8" name="TextBox 92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92%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89" name="TextBox 93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93%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0" name="TextBox 94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94%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1" name="TextBox 95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95%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2" name="TextBox 96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96%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3" name="TextBox 97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97%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4" name="TextBox 98"/>
          <p:cNvSpPr>
            <a:spLocks noChangeArrowheads="1"/>
          </p:cNvSpPr>
          <p:nvPr/>
        </p:nvSpPr>
        <p:spPr bwMode="auto">
          <a:xfrm>
            <a:off x="7339966" y="4404361"/>
            <a:ext cx="110299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98%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sp>
        <p:nvSpPr>
          <p:cNvPr id="3195" name="TextBox 99"/>
          <p:cNvSpPr>
            <a:spLocks noChangeArrowheads="1"/>
          </p:cNvSpPr>
          <p:nvPr/>
        </p:nvSpPr>
        <p:spPr bwMode="auto">
          <a:xfrm>
            <a:off x="7360920" y="4404361"/>
            <a:ext cx="1102996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680">
                <a:solidFill>
                  <a:srgbClr val="000000"/>
                </a:solidFill>
              </a:rPr>
              <a:t>99%</a:t>
            </a:r>
            <a:endParaRPr lang="zh-CN" altLang="en-US" sz="1680">
              <a:solidFill>
                <a:srgbClr val="000000"/>
              </a:solidFill>
            </a:endParaRP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290" y="4120516"/>
            <a:ext cx="3528060" cy="96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pic>
      <p:sp>
        <p:nvSpPr>
          <p:cNvPr id="15" name="圆角矩形 1"/>
          <p:cNvSpPr>
            <a:spLocks noChangeArrowheads="1"/>
          </p:cNvSpPr>
          <p:nvPr/>
        </p:nvSpPr>
        <p:spPr bwMode="auto">
          <a:xfrm>
            <a:off x="4202431" y="4467226"/>
            <a:ext cx="3188970" cy="259080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accent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109728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2160">
              <a:solidFill>
                <a:srgbClr val="0000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6"/>
          <a:srcRect b="47408"/>
          <a:stretch/>
        </p:blipFill>
        <p:spPr>
          <a:xfrm>
            <a:off x="1835922" y="165569"/>
            <a:ext cx="8716640" cy="3436614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5246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022E-16 L 0.35122 1.11022E-1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552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44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52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6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76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84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92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116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124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132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136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152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152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164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168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168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172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176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176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88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188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96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196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204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208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212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212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216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216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224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224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228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232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232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236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236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244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244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248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252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252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256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264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268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268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272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272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276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276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284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284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288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292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292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296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296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304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304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308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308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312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312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316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316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324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324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328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328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332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332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336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336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344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344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348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348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352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356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356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364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364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368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368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372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372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376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376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384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384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388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388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388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388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6" grpId="0" bldLvl="0" autoUpdateAnimBg="0"/>
      <p:bldP spid="3096" grpId="1" bldLvl="0" autoUpdateAnimBg="0"/>
      <p:bldP spid="3097" grpId="0" bldLvl="0" autoUpdateAnimBg="0"/>
      <p:bldP spid="3097" grpId="1" bldLvl="0" autoUpdateAnimBg="0"/>
      <p:bldP spid="3098" grpId="0" bldLvl="0" autoUpdateAnimBg="0"/>
      <p:bldP spid="3098" grpId="1" bldLvl="0" autoUpdateAnimBg="0"/>
      <p:bldP spid="3099" grpId="0" bldLvl="0" autoUpdateAnimBg="0"/>
      <p:bldP spid="3099" grpId="1" bldLvl="0" autoUpdateAnimBg="0"/>
      <p:bldP spid="3100" grpId="0" bldLvl="0" autoUpdateAnimBg="0"/>
      <p:bldP spid="3100" grpId="1" bldLvl="0" autoUpdateAnimBg="0"/>
      <p:bldP spid="3101" grpId="0" bldLvl="0" autoUpdateAnimBg="0"/>
      <p:bldP spid="3101" grpId="1" bldLvl="0" autoUpdateAnimBg="0"/>
      <p:bldP spid="3102" grpId="0" bldLvl="0" autoUpdateAnimBg="0"/>
      <p:bldP spid="3102" grpId="1" bldLvl="0" autoUpdateAnimBg="0"/>
      <p:bldP spid="3103" grpId="0" bldLvl="0" autoUpdateAnimBg="0"/>
      <p:bldP spid="3103" grpId="1" bldLvl="0" autoUpdateAnimBg="0"/>
      <p:bldP spid="3104" grpId="0" bldLvl="0" autoUpdateAnimBg="0"/>
      <p:bldP spid="3104" grpId="1" bldLvl="0" autoUpdateAnimBg="0"/>
      <p:bldP spid="3105" grpId="0" bldLvl="0" autoUpdateAnimBg="0"/>
      <p:bldP spid="3105" grpId="1" bldLvl="0" autoUpdateAnimBg="0"/>
      <p:bldP spid="3106" grpId="0" bldLvl="0" autoUpdateAnimBg="0"/>
      <p:bldP spid="3106" grpId="1" bldLvl="0" autoUpdateAnimBg="0"/>
      <p:bldP spid="3107" grpId="0" bldLvl="0" autoUpdateAnimBg="0"/>
      <p:bldP spid="3107" grpId="1" bldLvl="0" autoUpdateAnimBg="0"/>
      <p:bldP spid="3108" grpId="0" bldLvl="0" autoUpdateAnimBg="0"/>
      <p:bldP spid="3108" grpId="1" bldLvl="0" autoUpdateAnimBg="0"/>
      <p:bldP spid="3109" grpId="0" bldLvl="0" autoUpdateAnimBg="0"/>
      <p:bldP spid="3109" grpId="1" bldLvl="0" autoUpdateAnimBg="0"/>
      <p:bldP spid="3110" grpId="0" bldLvl="0" autoUpdateAnimBg="0"/>
      <p:bldP spid="3110" grpId="1" bldLvl="0" autoUpdateAnimBg="0"/>
      <p:bldP spid="3111" grpId="0" bldLvl="0" autoUpdateAnimBg="0"/>
      <p:bldP spid="3111" grpId="1" bldLvl="0" autoUpdateAnimBg="0"/>
      <p:bldP spid="3112" grpId="0" bldLvl="0" autoUpdateAnimBg="0"/>
      <p:bldP spid="3112" grpId="1" bldLvl="0" autoUpdateAnimBg="0"/>
      <p:bldP spid="3113" grpId="0" bldLvl="0" autoUpdateAnimBg="0"/>
      <p:bldP spid="3113" grpId="1" bldLvl="0" autoUpdateAnimBg="0"/>
      <p:bldP spid="3114" grpId="0" bldLvl="0" autoUpdateAnimBg="0"/>
      <p:bldP spid="3114" grpId="1" bldLvl="0" autoUpdateAnimBg="0"/>
      <p:bldP spid="3115" grpId="0" bldLvl="0" autoUpdateAnimBg="0"/>
      <p:bldP spid="3115" grpId="1" bldLvl="0" autoUpdateAnimBg="0"/>
      <p:bldP spid="3116" grpId="0" bldLvl="0" autoUpdateAnimBg="0"/>
      <p:bldP spid="3116" grpId="1" bldLvl="0" autoUpdateAnimBg="0"/>
      <p:bldP spid="3117" grpId="0" bldLvl="0" autoUpdateAnimBg="0"/>
      <p:bldP spid="3117" grpId="1" bldLvl="0" autoUpdateAnimBg="0"/>
      <p:bldP spid="3118" grpId="0" bldLvl="0" autoUpdateAnimBg="0"/>
      <p:bldP spid="3118" grpId="1" bldLvl="0" autoUpdateAnimBg="0"/>
      <p:bldP spid="3119" grpId="0" bldLvl="0" autoUpdateAnimBg="0"/>
      <p:bldP spid="3119" grpId="1" bldLvl="0" autoUpdateAnimBg="0"/>
      <p:bldP spid="3120" grpId="0" bldLvl="0" autoUpdateAnimBg="0"/>
      <p:bldP spid="3120" grpId="1" bldLvl="0" autoUpdateAnimBg="0"/>
      <p:bldP spid="3121" grpId="0" bldLvl="0" autoUpdateAnimBg="0"/>
      <p:bldP spid="3121" grpId="1" bldLvl="0" autoUpdateAnimBg="0"/>
      <p:bldP spid="3122" grpId="0" bldLvl="0" autoUpdateAnimBg="0"/>
      <p:bldP spid="3122" grpId="1" bldLvl="0" autoUpdateAnimBg="0"/>
      <p:bldP spid="3123" grpId="0" bldLvl="0" autoUpdateAnimBg="0"/>
      <p:bldP spid="3123" grpId="1" bldLvl="0" autoUpdateAnimBg="0"/>
      <p:bldP spid="3124" grpId="0" bldLvl="0" autoUpdateAnimBg="0"/>
      <p:bldP spid="3124" grpId="1" bldLvl="0" autoUpdateAnimBg="0"/>
      <p:bldP spid="3125" grpId="0" bldLvl="0" autoUpdateAnimBg="0"/>
      <p:bldP spid="3125" grpId="1" bldLvl="0" autoUpdateAnimBg="0"/>
      <p:bldP spid="3126" grpId="0" bldLvl="0" autoUpdateAnimBg="0"/>
      <p:bldP spid="3126" grpId="1" bldLvl="0" autoUpdateAnimBg="0"/>
      <p:bldP spid="3127" grpId="0" bldLvl="0" autoUpdateAnimBg="0"/>
      <p:bldP spid="3127" grpId="1" bldLvl="0" autoUpdateAnimBg="0"/>
      <p:bldP spid="3128" grpId="0" bldLvl="0" autoUpdateAnimBg="0"/>
      <p:bldP spid="3128" grpId="1" bldLvl="0" autoUpdateAnimBg="0"/>
      <p:bldP spid="3129" grpId="0" bldLvl="0" autoUpdateAnimBg="0"/>
      <p:bldP spid="3129" grpId="1" bldLvl="0" autoUpdateAnimBg="0"/>
      <p:bldP spid="3130" grpId="0" bldLvl="0" autoUpdateAnimBg="0"/>
      <p:bldP spid="3130" grpId="1" bldLvl="0" autoUpdateAnimBg="0"/>
      <p:bldP spid="3131" grpId="0" bldLvl="0" autoUpdateAnimBg="0"/>
      <p:bldP spid="3131" grpId="1" bldLvl="0" autoUpdateAnimBg="0"/>
      <p:bldP spid="3132" grpId="0" bldLvl="0" autoUpdateAnimBg="0"/>
      <p:bldP spid="3132" grpId="1" bldLvl="0" autoUpdateAnimBg="0"/>
      <p:bldP spid="3133" grpId="0" bldLvl="0" autoUpdateAnimBg="0"/>
      <p:bldP spid="3133" grpId="1" bldLvl="0" autoUpdateAnimBg="0"/>
      <p:bldP spid="3134" grpId="0" bldLvl="0" autoUpdateAnimBg="0"/>
      <p:bldP spid="3134" grpId="1" bldLvl="0" autoUpdateAnimBg="0"/>
      <p:bldP spid="3135" grpId="0" bldLvl="0" autoUpdateAnimBg="0"/>
      <p:bldP spid="3135" grpId="1" bldLvl="0" autoUpdateAnimBg="0"/>
      <p:bldP spid="3136" grpId="0" bldLvl="0" autoUpdateAnimBg="0"/>
      <p:bldP spid="3136" grpId="1" bldLvl="0" autoUpdateAnimBg="0"/>
      <p:bldP spid="3137" grpId="0" bldLvl="0" autoUpdateAnimBg="0"/>
      <p:bldP spid="3137" grpId="1" bldLvl="0" autoUpdateAnimBg="0"/>
      <p:bldP spid="3138" grpId="0" bldLvl="0" autoUpdateAnimBg="0"/>
      <p:bldP spid="3138" grpId="1" bldLvl="0" autoUpdateAnimBg="0"/>
      <p:bldP spid="3139" grpId="0" bldLvl="0" autoUpdateAnimBg="0"/>
      <p:bldP spid="3139" grpId="1" bldLvl="0" autoUpdateAnimBg="0"/>
      <p:bldP spid="3140" grpId="0" bldLvl="0" autoUpdateAnimBg="0"/>
      <p:bldP spid="3140" grpId="1" bldLvl="0" autoUpdateAnimBg="0"/>
      <p:bldP spid="3141" grpId="0" bldLvl="0" autoUpdateAnimBg="0"/>
      <p:bldP spid="3141" grpId="1" bldLvl="0" autoUpdateAnimBg="0"/>
      <p:bldP spid="3142" grpId="0" bldLvl="0" autoUpdateAnimBg="0"/>
      <p:bldP spid="3142" grpId="1" bldLvl="0" autoUpdateAnimBg="0"/>
      <p:bldP spid="3143" grpId="0" bldLvl="0" autoUpdateAnimBg="0"/>
      <p:bldP spid="3143" grpId="1" bldLvl="0" autoUpdateAnimBg="0"/>
      <p:bldP spid="3144" grpId="0" bldLvl="0" autoUpdateAnimBg="0"/>
      <p:bldP spid="3144" grpId="1" bldLvl="0" autoUpdateAnimBg="0"/>
      <p:bldP spid="3145" grpId="0" bldLvl="0" autoUpdateAnimBg="0"/>
      <p:bldP spid="3145" grpId="1" bldLvl="0" autoUpdateAnimBg="0"/>
      <p:bldP spid="3146" grpId="0" bldLvl="0" autoUpdateAnimBg="0"/>
      <p:bldP spid="3146" grpId="1" bldLvl="0" autoUpdateAnimBg="0"/>
      <p:bldP spid="3147" grpId="0" bldLvl="0" autoUpdateAnimBg="0"/>
      <p:bldP spid="3147" grpId="1" bldLvl="0" autoUpdateAnimBg="0"/>
      <p:bldP spid="3148" grpId="0" bldLvl="0" autoUpdateAnimBg="0"/>
      <p:bldP spid="3148" grpId="1" bldLvl="0" autoUpdateAnimBg="0"/>
      <p:bldP spid="3149" grpId="0" bldLvl="0" autoUpdateAnimBg="0"/>
      <p:bldP spid="3149" grpId="1" bldLvl="0" autoUpdateAnimBg="0"/>
      <p:bldP spid="3150" grpId="0" bldLvl="0" autoUpdateAnimBg="0"/>
      <p:bldP spid="3150" grpId="1" bldLvl="0" autoUpdateAnimBg="0"/>
      <p:bldP spid="3151" grpId="0" bldLvl="0" autoUpdateAnimBg="0"/>
      <p:bldP spid="3151" grpId="1" bldLvl="0" autoUpdateAnimBg="0"/>
      <p:bldP spid="3152" grpId="0" bldLvl="0" autoUpdateAnimBg="0"/>
      <p:bldP spid="3152" grpId="1" bldLvl="0" autoUpdateAnimBg="0"/>
      <p:bldP spid="3153" grpId="0" bldLvl="0" autoUpdateAnimBg="0"/>
      <p:bldP spid="3153" grpId="1" bldLvl="0" autoUpdateAnimBg="0"/>
      <p:bldP spid="3154" grpId="0" bldLvl="0" autoUpdateAnimBg="0"/>
      <p:bldP spid="3154" grpId="1" bldLvl="0" autoUpdateAnimBg="0"/>
      <p:bldP spid="3155" grpId="0" bldLvl="0" autoUpdateAnimBg="0"/>
      <p:bldP spid="3155" grpId="1" bldLvl="0" autoUpdateAnimBg="0"/>
      <p:bldP spid="3156" grpId="0" bldLvl="0" autoUpdateAnimBg="0"/>
      <p:bldP spid="3156" grpId="1" bldLvl="0" autoUpdateAnimBg="0"/>
      <p:bldP spid="3157" grpId="0" bldLvl="0" autoUpdateAnimBg="0"/>
      <p:bldP spid="3157" grpId="1" bldLvl="0" autoUpdateAnimBg="0"/>
      <p:bldP spid="3158" grpId="0" bldLvl="0" autoUpdateAnimBg="0"/>
      <p:bldP spid="3158" grpId="1" bldLvl="0" autoUpdateAnimBg="0"/>
      <p:bldP spid="3159" grpId="0" bldLvl="0" autoUpdateAnimBg="0"/>
      <p:bldP spid="3159" grpId="1" bldLvl="0" autoUpdateAnimBg="0"/>
      <p:bldP spid="3160" grpId="0" bldLvl="0" autoUpdateAnimBg="0"/>
      <p:bldP spid="3160" grpId="1" bldLvl="0" autoUpdateAnimBg="0"/>
      <p:bldP spid="3161" grpId="0" bldLvl="0" autoUpdateAnimBg="0"/>
      <p:bldP spid="3161" grpId="1" bldLvl="0" autoUpdateAnimBg="0"/>
      <p:bldP spid="3162" grpId="0" bldLvl="0" autoUpdateAnimBg="0"/>
      <p:bldP spid="3162" grpId="1" bldLvl="0" autoUpdateAnimBg="0"/>
      <p:bldP spid="3163" grpId="0" bldLvl="0" autoUpdateAnimBg="0"/>
      <p:bldP spid="3163" grpId="1" bldLvl="0" autoUpdateAnimBg="0"/>
      <p:bldP spid="3164" grpId="0" bldLvl="0" autoUpdateAnimBg="0"/>
      <p:bldP spid="3164" grpId="1" bldLvl="0" autoUpdateAnimBg="0"/>
      <p:bldP spid="3165" grpId="0" bldLvl="0" autoUpdateAnimBg="0"/>
      <p:bldP spid="3165" grpId="1" bldLvl="0" autoUpdateAnimBg="0"/>
      <p:bldP spid="3166" grpId="0" bldLvl="0" autoUpdateAnimBg="0"/>
      <p:bldP spid="3166" grpId="1" bldLvl="0" autoUpdateAnimBg="0"/>
      <p:bldP spid="3167" grpId="0" bldLvl="0" autoUpdateAnimBg="0"/>
      <p:bldP spid="3167" grpId="1" bldLvl="0" autoUpdateAnimBg="0"/>
      <p:bldP spid="3168" grpId="0" bldLvl="0" autoUpdateAnimBg="0"/>
      <p:bldP spid="3168" grpId="1" bldLvl="0" autoUpdateAnimBg="0"/>
      <p:bldP spid="3169" grpId="0" bldLvl="0" autoUpdateAnimBg="0"/>
      <p:bldP spid="3169" grpId="1" bldLvl="0" autoUpdateAnimBg="0"/>
      <p:bldP spid="3170" grpId="0" bldLvl="0" autoUpdateAnimBg="0"/>
      <p:bldP spid="3170" grpId="1" bldLvl="0" autoUpdateAnimBg="0"/>
      <p:bldP spid="3171" grpId="0" bldLvl="0" autoUpdateAnimBg="0"/>
      <p:bldP spid="3171" grpId="1" bldLvl="0" autoUpdateAnimBg="0"/>
      <p:bldP spid="3172" grpId="0" bldLvl="0" autoUpdateAnimBg="0"/>
      <p:bldP spid="3172" grpId="1" bldLvl="0" autoUpdateAnimBg="0"/>
      <p:bldP spid="3173" grpId="0" bldLvl="0" autoUpdateAnimBg="0"/>
      <p:bldP spid="3173" grpId="1" bldLvl="0" autoUpdateAnimBg="0"/>
      <p:bldP spid="3174" grpId="0" bldLvl="0" autoUpdateAnimBg="0"/>
      <p:bldP spid="3174" grpId="1" bldLvl="0" autoUpdateAnimBg="0"/>
      <p:bldP spid="3175" grpId="0" bldLvl="0" autoUpdateAnimBg="0"/>
      <p:bldP spid="3175" grpId="1" bldLvl="0" autoUpdateAnimBg="0"/>
      <p:bldP spid="3176" grpId="0" bldLvl="0" autoUpdateAnimBg="0"/>
      <p:bldP spid="3176" grpId="1" bldLvl="0" autoUpdateAnimBg="0"/>
      <p:bldP spid="3177" grpId="0" bldLvl="0" autoUpdateAnimBg="0"/>
      <p:bldP spid="3177" grpId="1" bldLvl="0" autoUpdateAnimBg="0"/>
      <p:bldP spid="3178" grpId="0" bldLvl="0" autoUpdateAnimBg="0"/>
      <p:bldP spid="3178" grpId="1" bldLvl="0" autoUpdateAnimBg="0"/>
      <p:bldP spid="3179" grpId="0" bldLvl="0" autoUpdateAnimBg="0"/>
      <p:bldP spid="3179" grpId="1" bldLvl="0" autoUpdateAnimBg="0"/>
      <p:bldP spid="3180" grpId="0" bldLvl="0" autoUpdateAnimBg="0"/>
      <p:bldP spid="3180" grpId="1" bldLvl="0" autoUpdateAnimBg="0"/>
      <p:bldP spid="3181" grpId="0" bldLvl="0" autoUpdateAnimBg="0"/>
      <p:bldP spid="3181" grpId="1" bldLvl="0" autoUpdateAnimBg="0"/>
      <p:bldP spid="3182" grpId="0" bldLvl="0" autoUpdateAnimBg="0"/>
      <p:bldP spid="3182" grpId="1" bldLvl="0" autoUpdateAnimBg="0"/>
      <p:bldP spid="3183" grpId="0" bldLvl="0" autoUpdateAnimBg="0"/>
      <p:bldP spid="3183" grpId="1" bldLvl="0" autoUpdateAnimBg="0"/>
      <p:bldP spid="3184" grpId="0" bldLvl="0" autoUpdateAnimBg="0"/>
      <p:bldP spid="3184" grpId="1" bldLvl="0" autoUpdateAnimBg="0"/>
      <p:bldP spid="3185" grpId="0" bldLvl="0" autoUpdateAnimBg="0"/>
      <p:bldP spid="3185" grpId="1" bldLvl="0" autoUpdateAnimBg="0"/>
      <p:bldP spid="3186" grpId="0" bldLvl="0" autoUpdateAnimBg="0"/>
      <p:bldP spid="3187" grpId="0" bldLvl="0" autoUpdateAnimBg="0"/>
      <p:bldP spid="3187" grpId="1" bldLvl="0" autoUpdateAnimBg="0"/>
      <p:bldP spid="3188" grpId="0" bldLvl="0" autoUpdateAnimBg="0"/>
      <p:bldP spid="3188" grpId="1" bldLvl="0" autoUpdateAnimBg="0"/>
      <p:bldP spid="3189" grpId="0" bldLvl="0" autoUpdateAnimBg="0"/>
      <p:bldP spid="3189" grpId="1" bldLvl="0" autoUpdateAnimBg="0"/>
      <p:bldP spid="3190" grpId="0" bldLvl="0" autoUpdateAnimBg="0"/>
      <p:bldP spid="3190" grpId="1" bldLvl="0" autoUpdateAnimBg="0"/>
      <p:bldP spid="3191" grpId="0" bldLvl="0" autoUpdateAnimBg="0"/>
      <p:bldP spid="3191" grpId="1" bldLvl="0" autoUpdateAnimBg="0"/>
      <p:bldP spid="3192" grpId="0" bldLvl="0" autoUpdateAnimBg="0"/>
      <p:bldP spid="3192" grpId="1" bldLvl="0" autoUpdateAnimBg="0"/>
      <p:bldP spid="3193" grpId="0" bldLvl="0" autoUpdateAnimBg="0"/>
      <p:bldP spid="3193" grpId="1" bldLvl="0" autoUpdateAnimBg="0"/>
      <p:bldP spid="3194" grpId="0" bldLvl="0" autoUpdateAnimBg="0"/>
      <p:bldP spid="3194" grpId="1" bldLvl="0" autoUpdateAnimBg="0"/>
      <p:bldP spid="3195" grpId="0" bldLvl="0" autoUpdateAnimBg="0"/>
      <p:bldP spid="3195" grpId="1" bldLvl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C91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rtlCol="0">
        <a:spAutoFit/>
      </a:bodyPr>
      <a:lstStyle>
        <a:defPPr>
          <a:defRPr sz="2000" smtClean="0">
            <a:solidFill>
              <a:srgbClr val="0170D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C91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rtlCol="0">
        <a:spAutoFit/>
      </a:bodyPr>
      <a:lstStyle>
        <a:defPPr>
          <a:defRPr sz="2000" smtClean="0">
            <a:solidFill>
              <a:srgbClr val="0170D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C91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rtlCol="0">
        <a:spAutoFit/>
      </a:bodyPr>
      <a:lstStyle>
        <a:defPPr>
          <a:defRPr sz="2000" smtClean="0">
            <a:solidFill>
              <a:srgbClr val="0170D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C91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rtlCol="0">
        <a:spAutoFit/>
      </a:bodyPr>
      <a:lstStyle>
        <a:defPPr>
          <a:defRPr sz="2000" smtClean="0">
            <a:solidFill>
              <a:srgbClr val="0170D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CCEDC7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E2F4E0"/>
      </a:accent3>
      <a:accent4>
        <a:srgbClr val="000000"/>
      </a:accent4>
      <a:accent5>
        <a:srgbClr val="ADD7FE"/>
      </a:accent5>
      <a:accent6>
        <a:srgbClr val="3E77BF"/>
      </a:accent6>
      <a:hlink>
        <a:srgbClr val="0080FF"/>
      </a:hlink>
      <a:folHlink>
        <a:srgbClr val="5EAEFF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3C915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rtlCol="0">
        <a:spAutoFit/>
      </a:bodyPr>
      <a:lstStyle>
        <a:defPPr>
          <a:defRPr sz="2000" smtClean="0">
            <a:solidFill>
              <a:srgbClr val="0170D1"/>
            </a:solidFill>
            <a:latin typeface="冬青黑体简体中文 W3" panose="020B0300000000000000" pitchFamily="34" charset="-122"/>
            <a:ea typeface="冬青黑体简体中文 W3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1020</Words>
  <Application>Microsoft Office PowerPoint</Application>
  <PresentationFormat>寬螢幕</PresentationFormat>
  <Paragraphs>394</Paragraphs>
  <Slides>19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12</vt:i4>
      </vt:variant>
      <vt:variant>
        <vt:lpstr>投影片標題</vt:lpstr>
      </vt:variant>
      <vt:variant>
        <vt:i4>19</vt:i4>
      </vt:variant>
    </vt:vector>
  </HeadingPairs>
  <TitlesOfParts>
    <vt:vector size="44" baseType="lpstr">
      <vt:lpstr>等线</vt:lpstr>
      <vt:lpstr>Microsoft Yahei</vt:lpstr>
      <vt:lpstr>Microsoft Yahei</vt:lpstr>
      <vt:lpstr>MS PGothic</vt:lpstr>
      <vt:lpstr>宋体</vt:lpstr>
      <vt:lpstr>華康中圓體</vt:lpstr>
      <vt:lpstr>微软雅黑 Light</vt:lpstr>
      <vt:lpstr>微軟正黑體</vt:lpstr>
      <vt:lpstr>新細明體</vt:lpstr>
      <vt:lpstr>Arial</vt:lpstr>
      <vt:lpstr>Calibri</vt:lpstr>
      <vt:lpstr>Calibri Light</vt:lpstr>
      <vt:lpstr>Century Gothic</vt:lpstr>
      <vt:lpstr>Office 佈景主題</vt:lpstr>
      <vt:lpstr>Office 主题</vt:lpstr>
      <vt:lpstr>1_Office 主题</vt:lpstr>
      <vt:lpstr>2_Office 主题</vt:lpstr>
      <vt:lpstr>3_Office 主题</vt:lpstr>
      <vt:lpstr>4_Office 主题</vt:lpstr>
      <vt:lpstr>Office 主题​​</vt:lpstr>
      <vt:lpstr>5_Office 主题</vt:lpstr>
      <vt:lpstr>6_Office 主题</vt:lpstr>
      <vt:lpstr>7_Office 主题</vt:lpstr>
      <vt:lpstr>8_Office 主题</vt:lpstr>
      <vt:lpstr>9_Office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Credit Card Default Rate  with  Classification Methods</dc:title>
  <dc:creator>qiyo</dc:creator>
  <cp:lastModifiedBy>qiyo</cp:lastModifiedBy>
  <cp:revision>181</cp:revision>
  <dcterms:created xsi:type="dcterms:W3CDTF">2017-06-18T03:32:19Z</dcterms:created>
  <dcterms:modified xsi:type="dcterms:W3CDTF">2017-06-21T04:38:14Z</dcterms:modified>
</cp:coreProperties>
</file>